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62" r:id="rId2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78F46-2948-44E9-8710-03804805D0E0}" type="datetimeFigureOut">
              <a:rPr lang="hr-HR" smtClean="0"/>
              <a:t>21.5.2015.</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E1A0A-02EB-4AD4-A11B-0CC087B6C37F}" type="slidenum">
              <a:rPr lang="hr-HR" smtClean="0"/>
              <a:t>‹#›</a:t>
            </a:fld>
            <a:endParaRPr lang="hr-HR"/>
          </a:p>
        </p:txBody>
      </p:sp>
    </p:spTree>
    <p:extLst>
      <p:ext uri="{BB962C8B-B14F-4D97-AF65-F5344CB8AC3E}">
        <p14:creationId xmlns:p14="http://schemas.microsoft.com/office/powerpoint/2010/main" val="345447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4DAE1A0A-02EB-4AD4-A11B-0CC087B6C37F}" type="slidenum">
              <a:rPr lang="hr-HR" smtClean="0"/>
              <a:t>4</a:t>
            </a:fld>
            <a:endParaRPr lang="hr-HR"/>
          </a:p>
        </p:txBody>
      </p:sp>
    </p:spTree>
    <p:extLst>
      <p:ext uri="{BB962C8B-B14F-4D97-AF65-F5344CB8AC3E}">
        <p14:creationId xmlns:p14="http://schemas.microsoft.com/office/powerpoint/2010/main" val="427107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19FB4084-B83E-495E-A63A-275F42B0F63A}" type="datetimeFigureOut">
              <a:rPr lang="ro-RO" smtClean="0"/>
              <a:t>21.05.2015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44635256"/>
      </p:ext>
    </p:extLst>
  </p:cSld>
  <p:clrMapOvr>
    <a:masterClrMapping/>
  </p:clrMapOvr>
  <p:transition spd="slow">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9FB4084-B83E-495E-A63A-275F42B0F63A}" type="datetimeFigureOut">
              <a:rPr lang="ro-RO" smtClean="0"/>
              <a:t>21.05.2015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386028552"/>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9FB4084-B83E-495E-A63A-275F42B0F63A}" type="datetimeFigureOut">
              <a:rPr lang="ro-RO" smtClean="0"/>
              <a:t>21.05.2015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2211571884"/>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9FB4084-B83E-495E-A63A-275F42B0F63A}" type="datetimeFigureOut">
              <a:rPr lang="ro-RO" smtClean="0"/>
              <a:t>21.05.2015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endParaRPr lang="ro-RO"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67543"/>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8222" y="265287"/>
            <a:ext cx="1610956" cy="1036968"/>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544" y="6344416"/>
            <a:ext cx="1188494" cy="252936"/>
          </a:xfrm>
          <a:prstGeom prst="rect">
            <a:avLst/>
          </a:prstGeom>
        </p:spPr>
      </p:pic>
    </p:spTree>
    <p:extLst>
      <p:ext uri="{BB962C8B-B14F-4D97-AF65-F5344CB8AC3E}">
        <p14:creationId xmlns:p14="http://schemas.microsoft.com/office/powerpoint/2010/main" val="2968427808"/>
      </p:ext>
    </p:extLst>
  </p:cSld>
  <p:clrMapOvr>
    <a:masterClrMapping/>
  </p:clrMapOvr>
  <p:transition spd="slow">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B4084-B83E-495E-A63A-275F42B0F63A}" type="datetimeFigureOut">
              <a:rPr lang="ro-RO" smtClean="0"/>
              <a:t>21.05.2015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151584872"/>
      </p:ext>
    </p:extLst>
  </p:cSld>
  <p:clrMapOvr>
    <a:masterClrMapping/>
  </p:clrMapOvr>
  <p:transition spd="slow">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9FB4084-B83E-495E-A63A-275F42B0F63A}" type="datetimeFigureOut">
              <a:rPr lang="ro-RO" smtClean="0"/>
              <a:t>21.05.2015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2691735654"/>
      </p:ext>
    </p:extLst>
  </p:cSld>
  <p:clrMapOvr>
    <a:masterClrMapping/>
  </p:clrMapOvr>
  <p:transition spd="slow">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9FB4084-B83E-495E-A63A-275F42B0F63A}" type="datetimeFigureOut">
              <a:rPr lang="ro-RO" smtClean="0"/>
              <a:t>21.05.2015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1995569609"/>
      </p:ext>
    </p:extLst>
  </p:cSld>
  <p:clrMapOvr>
    <a:masterClrMapping/>
  </p:clrMapOvr>
  <p:transition spd="slow">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9FB4084-B83E-495E-A63A-275F42B0F63A}" type="datetimeFigureOut">
              <a:rPr lang="ro-RO" smtClean="0"/>
              <a:t>21.05.2015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2301895031"/>
      </p:ext>
    </p:extLst>
  </p:cSld>
  <p:clrMapOvr>
    <a:masterClrMapping/>
  </p:clrMapOvr>
  <p:transition spd="slow">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B4084-B83E-495E-A63A-275F42B0F63A}" type="datetimeFigureOut">
              <a:rPr lang="ro-RO" smtClean="0"/>
              <a:t>21.05.2015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DC0773E-8406-4E69-9DE1-73C7A9A0B89D}" type="slidenum">
              <a:rPr lang="ro-RO" smtClean="0"/>
              <a:t>‹#›</a:t>
            </a:fld>
            <a:endParaRPr lang="ro-RO"/>
          </a:p>
        </p:txBody>
      </p:sp>
      <p:sp>
        <p:nvSpPr>
          <p:cNvPr id="5" name="Action Button: Home 4">
            <a:hlinkClick r:id="rId2" action="ppaction://hlinksldjump" highlightClick="1"/>
          </p:cNvPr>
          <p:cNvSpPr/>
          <p:nvPr userDrawn="1"/>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
        <p:nvSpPr>
          <p:cNvPr id="9" name="Text Placeholder 8"/>
          <p:cNvSpPr>
            <a:spLocks noGrp="1"/>
          </p:cNvSpPr>
          <p:nvPr>
            <p:ph type="body" sz="quarter" idx="13"/>
          </p:nvPr>
        </p:nvSpPr>
        <p:spPr>
          <a:xfrm>
            <a:off x="467544" y="1700808"/>
            <a:ext cx="8208911" cy="4465042"/>
          </a:xfrm>
        </p:spPr>
        <p:txBody>
          <a:bodyPr/>
          <a:lstStyle>
            <a:lvl1pPr marL="0" indent="0">
              <a:buFont typeface="+mj-lt"/>
              <a:buNone/>
              <a:defRPr sz="4000" u="sng"/>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567543"/>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8222" y="265287"/>
            <a:ext cx="1610956" cy="1036968"/>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544" y="6344416"/>
            <a:ext cx="1188494" cy="252936"/>
          </a:xfrm>
          <a:prstGeom prst="rect">
            <a:avLst/>
          </a:prstGeom>
        </p:spPr>
      </p:pic>
    </p:spTree>
    <p:extLst>
      <p:ext uri="{BB962C8B-B14F-4D97-AF65-F5344CB8AC3E}">
        <p14:creationId xmlns:p14="http://schemas.microsoft.com/office/powerpoint/2010/main" val="3512034181"/>
      </p:ext>
    </p:extLst>
  </p:cSld>
  <p:clrMapOvr>
    <a:masterClrMapping/>
  </p:clrMapOvr>
  <p:transition spd="slow">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4084-B83E-495E-A63A-275F42B0F63A}" type="datetimeFigureOut">
              <a:rPr lang="ro-RO" smtClean="0"/>
              <a:t>21.05.2015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2115548627"/>
      </p:ext>
    </p:extLst>
  </p:cSld>
  <p:clrMapOvr>
    <a:masterClrMapping/>
  </p:clrMapOvr>
  <p:transition spd="slow">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4084-B83E-495E-A63A-275F42B0F63A}" type="datetimeFigureOut">
              <a:rPr lang="ro-RO" smtClean="0"/>
              <a:t>21.05.2015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DC0773E-8406-4E69-9DE1-73C7A9A0B89D}" type="slidenum">
              <a:rPr lang="ro-RO" smtClean="0"/>
              <a:t>‹#›</a:t>
            </a:fld>
            <a:endParaRPr lang="ro-RO"/>
          </a:p>
        </p:txBody>
      </p:sp>
    </p:spTree>
    <p:extLst>
      <p:ext uri="{BB962C8B-B14F-4D97-AF65-F5344CB8AC3E}">
        <p14:creationId xmlns:p14="http://schemas.microsoft.com/office/powerpoint/2010/main" val="1699308771"/>
      </p:ext>
    </p:extLst>
  </p:cSld>
  <p:clrMapOvr>
    <a:masterClrMapping/>
  </p:clrMapOvr>
  <p:transition spd="slow">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B4084-B83E-495E-A63A-275F42B0F63A}" type="datetimeFigureOut">
              <a:rPr lang="ro-RO" smtClean="0"/>
              <a:t>21.05.2015</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0773E-8406-4E69-9DE1-73C7A9A0B89D}" type="slidenum">
              <a:rPr lang="ro-RO" smtClean="0"/>
              <a:t>‹#›</a:t>
            </a:fld>
            <a:endParaRPr lang="ro-RO"/>
          </a:p>
        </p:txBody>
      </p:sp>
    </p:spTree>
    <p:extLst>
      <p:ext uri="{BB962C8B-B14F-4D97-AF65-F5344CB8AC3E}">
        <p14:creationId xmlns:p14="http://schemas.microsoft.com/office/powerpoint/2010/main" val="274862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oleObject" Target="../embeddings/oleObject1.bin"/><Relationship Id="rId7" Type="http://schemas.openxmlformats.org/officeDocument/2006/relationships/hyperlink" Target="http://upload.wikimedia.org/wikipedia/commons/e/e5/Sanfranciscoearthquake1906.jp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10" Type="http://schemas.openxmlformats.org/officeDocument/2006/relationships/slide" Target="slide2.xml"/><Relationship Id="rId4" Type="http://schemas.openxmlformats.org/officeDocument/2006/relationships/image" Target="../media/image10.wmf"/><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2.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oleObject" Target="../embeddings/oleObject15.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slide" Target="slide2.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slide" Target="slide7.x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arthquake.usgs.gov/" TargetMode="External"/><Relationship Id="rId2" Type="http://schemas.openxmlformats.org/officeDocument/2006/relationships/hyperlink" Target="http://en.wikipedia.org/wiki/Richter_magnitude_scale" TargetMode="External"/><Relationship Id="rId1" Type="http://schemas.openxmlformats.org/officeDocument/2006/relationships/slideLayout" Target="../slideLayouts/slideLayout2.xml"/><Relationship Id="rId4" Type="http://schemas.openxmlformats.org/officeDocument/2006/relationships/hyperlink" Target="http://pnsn.org/outreach/about-earthquakes/magnitude-intensity"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836712"/>
            <a:ext cx="7772400" cy="1470025"/>
          </a:xfrm>
        </p:spPr>
        <p:txBody>
          <a:bodyPr/>
          <a:lstStyle/>
          <a:p>
            <a:r>
              <a:rPr lang="ro-RO" dirty="0" smtClean="0"/>
              <a:t>What’s the Use of It?</a:t>
            </a:r>
            <a:endParaRPr lang="ro-RO" dirty="0"/>
          </a:p>
        </p:txBody>
      </p:sp>
      <p:sp>
        <p:nvSpPr>
          <p:cNvPr id="3" name="Subtitle 2"/>
          <p:cNvSpPr>
            <a:spLocks noGrp="1"/>
          </p:cNvSpPr>
          <p:nvPr>
            <p:ph type="subTitle" idx="1"/>
          </p:nvPr>
        </p:nvSpPr>
        <p:spPr>
          <a:xfrm>
            <a:off x="1335596" y="4941168"/>
            <a:ext cx="6400800" cy="697632"/>
          </a:xfrm>
        </p:spPr>
        <p:txBody>
          <a:bodyPr>
            <a:noAutofit/>
          </a:bodyPr>
          <a:lstStyle/>
          <a:p>
            <a:r>
              <a:rPr lang="en-US" sz="4000" b="1" dirty="0"/>
              <a:t>How Are Earthquake Magnitudes Measured?</a:t>
            </a:r>
            <a:endParaRPr lang="ro-RO"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276872"/>
            <a:ext cx="3240360" cy="2085812"/>
          </a:xfrm>
          <a:prstGeom prst="rect">
            <a:avLst/>
          </a:prstGeom>
        </p:spPr>
      </p:pic>
    </p:spTree>
    <p:extLst>
      <p:ext uri="{BB962C8B-B14F-4D97-AF65-F5344CB8AC3E}">
        <p14:creationId xmlns:p14="http://schemas.microsoft.com/office/powerpoint/2010/main" val="2315411466"/>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a:t>The</a:t>
            </a:r>
            <a:r>
              <a:rPr lang="hr-HR" b="1" dirty="0"/>
              <a:t> </a:t>
            </a:r>
            <a:r>
              <a:rPr lang="hr-HR" b="1" dirty="0" err="1"/>
              <a:t>Richter</a:t>
            </a:r>
            <a:r>
              <a:rPr lang="hr-HR" b="1" dirty="0"/>
              <a:t> </a:t>
            </a:r>
            <a:r>
              <a:rPr lang="hr-HR" b="1" dirty="0" err="1"/>
              <a:t>Scale</a:t>
            </a:r>
            <a:endParaRPr lang="hr-HR" dirty="0"/>
          </a:p>
        </p:txBody>
      </p:sp>
      <p:sp>
        <p:nvSpPr>
          <p:cNvPr id="3" name="Rezervirano mjesto sadržaja 2"/>
          <p:cNvSpPr>
            <a:spLocks noGrp="1"/>
          </p:cNvSpPr>
          <p:nvPr>
            <p:ph idx="1"/>
          </p:nvPr>
        </p:nvSpPr>
        <p:spPr>
          <a:xfrm>
            <a:off x="0" y="1600200"/>
            <a:ext cx="9036496" cy="4525963"/>
          </a:xfrm>
        </p:spPr>
        <p:txBody>
          <a:bodyPr/>
          <a:lstStyle/>
          <a:p>
            <a:pPr marL="0" indent="0">
              <a:buNone/>
            </a:pPr>
            <a:r>
              <a:rPr lang="hr-HR" altLang="sr-Latn-RS" dirty="0"/>
              <a:t> </a:t>
            </a:r>
            <a:r>
              <a:rPr lang="en-US" altLang="sr-Latn-RS" dirty="0"/>
              <a:t>The magnitude M of an earthquake is measured </a:t>
            </a:r>
            <a:r>
              <a:rPr lang="hr-HR" altLang="sr-Latn-RS" dirty="0" err="1"/>
              <a:t>by</a:t>
            </a:r>
            <a:r>
              <a:rPr lang="hr-HR" altLang="sr-Latn-RS" dirty="0"/>
              <a:t> </a:t>
            </a:r>
            <a:r>
              <a:rPr lang="en-US" altLang="sr-Latn-RS" dirty="0"/>
              <a:t>using the </a:t>
            </a:r>
            <a:r>
              <a:rPr lang="en-US" altLang="sr-Latn-RS" b="1" dirty="0"/>
              <a:t>Richter Scale</a:t>
            </a:r>
            <a:endParaRPr lang="hr-HR" dirty="0"/>
          </a:p>
        </p:txBody>
      </p:sp>
      <p:graphicFrame>
        <p:nvGraphicFramePr>
          <p:cNvPr id="7" name="Object 7"/>
          <p:cNvGraphicFramePr>
            <a:graphicFrameLocks noChangeAspect="1"/>
          </p:cNvGraphicFramePr>
          <p:nvPr>
            <p:extLst>
              <p:ext uri="{D42A27DB-BD31-4B8C-83A1-F6EECF244321}">
                <p14:modId xmlns:p14="http://schemas.microsoft.com/office/powerpoint/2010/main" val="1843666402"/>
              </p:ext>
            </p:extLst>
          </p:nvPr>
        </p:nvGraphicFramePr>
        <p:xfrm>
          <a:off x="719931" y="2699781"/>
          <a:ext cx="2376487" cy="1166812"/>
        </p:xfrm>
        <a:graphic>
          <a:graphicData uri="http://schemas.openxmlformats.org/presentationml/2006/ole">
            <mc:AlternateContent xmlns:mc="http://schemas.openxmlformats.org/markup-compatibility/2006">
              <mc:Choice xmlns:v="urn:schemas-microsoft-com:vml" Requires="v">
                <p:oleObj spid="_x0000_s1050" name="Equation" r:id="rId3" imgW="876240" imgH="431640" progId="Equation.DSMT4">
                  <p:embed/>
                </p:oleObj>
              </mc:Choice>
              <mc:Fallback>
                <p:oleObj name="Equation" r:id="rId3" imgW="876240" imgH="431640" progId="Equation.DSMT4">
                  <p:embed/>
                  <p:pic>
                    <p:nvPicPr>
                      <p:cNvPr id="0" name=""/>
                      <p:cNvPicPr>
                        <a:picLocks noChangeAspect="1" noChangeArrowheads="1"/>
                      </p:cNvPicPr>
                      <p:nvPr/>
                    </p:nvPicPr>
                    <p:blipFill>
                      <a:blip r:embed="rId4"/>
                      <a:srcRect/>
                      <a:stretch>
                        <a:fillRect/>
                      </a:stretch>
                    </p:blipFill>
                    <p:spPr bwMode="auto">
                      <a:xfrm>
                        <a:off x="719931" y="2699781"/>
                        <a:ext cx="23764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930706939"/>
              </p:ext>
            </p:extLst>
          </p:nvPr>
        </p:nvGraphicFramePr>
        <p:xfrm>
          <a:off x="719931" y="3863181"/>
          <a:ext cx="3168650" cy="990600"/>
        </p:xfrm>
        <a:graphic>
          <a:graphicData uri="http://schemas.openxmlformats.org/presentationml/2006/ole">
            <mc:AlternateContent xmlns:mc="http://schemas.openxmlformats.org/markup-compatibility/2006">
              <mc:Choice xmlns:v="urn:schemas-microsoft-com:vml" Requires="v">
                <p:oleObj spid="_x0000_s1051" name="Equation" r:id="rId5" imgW="1244520" imgH="393480" progId="Equation.DSMT4">
                  <p:embed/>
                </p:oleObj>
              </mc:Choice>
              <mc:Fallback>
                <p:oleObj name="Equation" r:id="rId5" imgW="1244520" imgH="393480" progId="Equation.DSMT4">
                  <p:embed/>
                  <p:pic>
                    <p:nvPicPr>
                      <p:cNvPr id="0" name=""/>
                      <p:cNvPicPr>
                        <a:picLocks noChangeAspect="1" noChangeArrowheads="1"/>
                      </p:cNvPicPr>
                      <p:nvPr/>
                    </p:nvPicPr>
                    <p:blipFill>
                      <a:blip r:embed="rId6"/>
                      <a:srcRect/>
                      <a:stretch>
                        <a:fillRect/>
                      </a:stretch>
                    </p:blipFill>
                    <p:spPr bwMode="auto">
                      <a:xfrm>
                        <a:off x="719931" y="3863181"/>
                        <a:ext cx="3168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3" descr="Slika:Sanfranciscoearthquake1906.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135224" y="2136079"/>
            <a:ext cx="3518296" cy="2723972"/>
          </a:xfrm>
          <a:prstGeom prst="rect">
            <a:avLst/>
          </a:prstGeom>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Pravokutnik 9"/>
              <p:cNvSpPr/>
              <p:nvPr/>
            </p:nvSpPr>
            <p:spPr>
              <a:xfrm>
                <a:off x="3995936" y="4903740"/>
                <a:ext cx="5497511" cy="1384995"/>
              </a:xfrm>
              <a:prstGeom prst="rect">
                <a:avLst/>
              </a:prstGeom>
            </p:spPr>
            <p:txBody>
              <a:bodyPr wrap="square">
                <a:spAutoFit/>
              </a:bodyPr>
              <a:lstStyle/>
              <a:p>
                <a:pPr>
                  <a:spcBef>
                    <a:spcPct val="50000"/>
                  </a:spcBef>
                </a:pPr>
                <a:r>
                  <a:rPr lang="hr-HR" altLang="sr-Latn-RS" sz="2400" dirty="0" smtClean="0"/>
                  <a:t>E- </a:t>
                </a:r>
                <a:r>
                  <a:rPr lang="en-US" altLang="sr-Latn-RS" sz="2400" dirty="0"/>
                  <a:t>energy released by an earthquake</a:t>
                </a:r>
                <a:endParaRPr lang="hr-HR" altLang="sr-Latn-RS" sz="2400" dirty="0"/>
              </a:p>
              <a:p>
                <a:pPr>
                  <a:spcBef>
                    <a:spcPct val="50000"/>
                  </a:spcBef>
                </a:pPr>
                <a:r>
                  <a:rPr lang="hr-HR" altLang="sr-Latn-RS" sz="2400" dirty="0"/>
                  <a:t>E</a:t>
                </a:r>
                <a:r>
                  <a:rPr lang="hr-HR" altLang="sr-Latn-RS" sz="2400" baseline="-25000" dirty="0"/>
                  <a:t>0 </a:t>
                </a:r>
                <a:r>
                  <a:rPr lang="hr-HR" altLang="sr-Latn-RS" sz="2400" dirty="0"/>
                  <a:t>– </a:t>
                </a:r>
                <a:r>
                  <a:rPr lang="hr-HR" altLang="sr-Latn-RS" sz="2400" dirty="0" err="1"/>
                  <a:t>small</a:t>
                </a:r>
                <a:r>
                  <a:rPr lang="hr-HR" altLang="sr-Latn-RS" sz="2400" dirty="0"/>
                  <a:t> reference </a:t>
                </a:r>
                <a:r>
                  <a:rPr lang="hr-HR" altLang="sr-Latn-RS" sz="2400" dirty="0" err="1"/>
                  <a:t>energy</a:t>
                </a:r>
                <a:r>
                  <a:rPr lang="hr-HR" altLang="sr-Latn-RS" sz="2400" dirty="0"/>
                  <a:t> </a:t>
                </a:r>
                <a:r>
                  <a:rPr lang="hr-HR" altLang="sr-Latn-RS" sz="2400" dirty="0" err="1"/>
                  <a:t>earthquake</a:t>
                </a:r>
                <a:r>
                  <a:rPr lang="hr-HR" altLang="sr-Latn-RS" sz="2400" dirty="0"/>
                  <a:t>, </a:t>
                </a:r>
                <a:r>
                  <a:rPr lang="hr-HR" altLang="sr-Latn-RS" sz="2400" dirty="0" smtClean="0"/>
                  <a:t>E</a:t>
                </a:r>
                <a:r>
                  <a:rPr lang="hr-HR" altLang="sr-Latn-RS" sz="2400" baseline="-25000" dirty="0" smtClean="0"/>
                  <a:t>0</a:t>
                </a:r>
                <a:r>
                  <a:rPr lang="hr-HR" altLang="sr-Latn-RS" sz="2400" dirty="0" smtClean="0"/>
                  <a:t>=</a:t>
                </a:r>
                <a14:m>
                  <m:oMath xmlns:m="http://schemas.openxmlformats.org/officeDocument/2006/math">
                    <m:sSup>
                      <m:sSupPr>
                        <m:ctrlPr>
                          <a:rPr lang="hr-HR" altLang="sr-Latn-RS" sz="2400" i="1" smtClean="0">
                            <a:latin typeface="Cambria Math" panose="02040503050406030204" pitchFamily="18" charset="0"/>
                          </a:rPr>
                        </m:ctrlPr>
                      </m:sSupPr>
                      <m:e>
                        <m:r>
                          <a:rPr lang="hr-HR" altLang="sr-Latn-RS" sz="2400" b="0" i="1" smtClean="0">
                            <a:latin typeface="Cambria Math" panose="02040503050406030204" pitchFamily="18" charset="0"/>
                          </a:rPr>
                          <m:t>10</m:t>
                        </m:r>
                      </m:e>
                      <m:sup>
                        <m:r>
                          <a:rPr lang="hr-HR" altLang="sr-Latn-RS" sz="2400" b="0" i="1" smtClean="0">
                            <a:latin typeface="Cambria Math" panose="02040503050406030204" pitchFamily="18" charset="0"/>
                          </a:rPr>
                          <m:t>4.4</m:t>
                        </m:r>
                      </m:sup>
                    </m:sSup>
                    <m:r>
                      <a:rPr lang="hr-HR" altLang="sr-Latn-RS" sz="2400" b="0" i="1" smtClean="0">
                        <a:latin typeface="Cambria Math" panose="02040503050406030204" pitchFamily="18" charset="0"/>
                      </a:rPr>
                      <m:t>𝐽</m:t>
                    </m:r>
                  </m:oMath>
                </a14:m>
                <a:endParaRPr lang="en-US" altLang="sr-Latn-RS" sz="2400" dirty="0"/>
              </a:p>
            </p:txBody>
          </p:sp>
        </mc:Choice>
        <mc:Fallback xmlns="">
          <p:sp>
            <p:nvSpPr>
              <p:cNvPr id="10" name="Pravokutnik 9"/>
              <p:cNvSpPr>
                <a:spLocks noRot="1" noChangeAspect="1" noMove="1" noResize="1" noEditPoints="1" noAdjustHandles="1" noChangeArrowheads="1" noChangeShapeType="1" noTextEdit="1"/>
              </p:cNvSpPr>
              <p:nvPr/>
            </p:nvSpPr>
            <p:spPr>
              <a:xfrm>
                <a:off x="3995936" y="4903740"/>
                <a:ext cx="5497511" cy="1384995"/>
              </a:xfrm>
              <a:prstGeom prst="rect">
                <a:avLst/>
              </a:prstGeom>
              <a:blipFill rotWithShape="0">
                <a:blip r:embed="rId9"/>
                <a:stretch>
                  <a:fillRect l="-1776" t="-3509" b="-8772"/>
                </a:stretch>
              </a:blipFill>
            </p:spPr>
            <p:txBody>
              <a:bodyPr/>
              <a:lstStyle/>
              <a:p>
                <a:r>
                  <a:rPr lang="hr-HR">
                    <a:noFill/>
                  </a:rPr>
                  <a:t> </a:t>
                </a:r>
              </a:p>
            </p:txBody>
          </p:sp>
        </mc:Fallback>
      </mc:AlternateContent>
      <p:sp>
        <p:nvSpPr>
          <p:cNvPr id="11" name="Action Button: Home 12">
            <a:hlinkClick r:id="rId10"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369179687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stCondLst>
                                            <p:cond delay="0"/>
                                          </p:stCondLst>
                                        </p:cTn>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1000"/>
                                        <p:tgtEl>
                                          <p:spTgt spid="10">
                                            <p:txEl>
                                              <p:pRg st="0" end="0"/>
                                            </p:txEl>
                                          </p:spTgt>
                                        </p:tgtEl>
                                      </p:cBhvr>
                                    </p:animEffect>
                                    <p:anim calcmode="lin" valueType="num">
                                      <p:cBhvr>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1000"/>
                                        <p:tgtEl>
                                          <p:spTgt spid="10">
                                            <p:txEl>
                                              <p:pRg st="1" end="1"/>
                                            </p:txEl>
                                          </p:spTgt>
                                        </p:tgtEl>
                                      </p:cBhvr>
                                    </p:animEffect>
                                    <p:anim calcmode="lin" valueType="num">
                                      <p:cBhvr>
                                        <p:cTn id="3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1</a:t>
            </a:r>
            <a:endParaRPr lang="hr-HR" dirty="0"/>
          </a:p>
        </p:txBody>
      </p:sp>
      <p:sp>
        <p:nvSpPr>
          <p:cNvPr id="3" name="Rezervirano mjesto sadržaja 2"/>
          <p:cNvSpPr>
            <a:spLocks noGrp="1"/>
          </p:cNvSpPr>
          <p:nvPr>
            <p:ph idx="1"/>
          </p:nvPr>
        </p:nvSpPr>
        <p:spPr>
          <a:xfrm>
            <a:off x="107504" y="1600200"/>
            <a:ext cx="8784976" cy="4781128"/>
          </a:xfrm>
        </p:spPr>
        <p:txBody>
          <a:bodyPr/>
          <a:lstStyle/>
          <a:p>
            <a:pPr marL="0" indent="0">
              <a:buNone/>
              <a:defRPr/>
            </a:pPr>
            <a:r>
              <a:rPr lang="en-US" altLang="sr-Latn-RS" sz="2400" dirty="0"/>
              <a:t>In 1906, San Francisco was </a:t>
            </a:r>
            <a:r>
              <a:rPr lang="hr-HR" altLang="sr-Latn-RS" sz="2400" dirty="0" err="1"/>
              <a:t>struck</a:t>
            </a:r>
            <a:r>
              <a:rPr lang="en-US" altLang="sr-Latn-RS" sz="2400" dirty="0"/>
              <a:t> by an earthquake which </a:t>
            </a:r>
            <a:r>
              <a:rPr lang="hr-HR" altLang="sr-Latn-RS" sz="2400" dirty="0" err="1"/>
              <a:t>released</a:t>
            </a:r>
            <a:r>
              <a:rPr lang="en-US" altLang="sr-Latn-RS" sz="2400" dirty="0"/>
              <a:t> energy of approximately</a:t>
            </a:r>
            <a:r>
              <a:rPr lang="hr-HR" altLang="sr-Latn-RS" sz="2400" dirty="0"/>
              <a:t> 5,96 x 10</a:t>
            </a:r>
            <a:r>
              <a:rPr lang="hr-HR" altLang="sr-Latn-RS" sz="2400" baseline="30000" dirty="0"/>
              <a:t>16</a:t>
            </a:r>
            <a:r>
              <a:rPr lang="hr-HR" altLang="sr-Latn-RS" sz="2400" dirty="0"/>
              <a:t>J. </a:t>
            </a:r>
          </a:p>
          <a:p>
            <a:pPr marL="0" indent="0">
              <a:buNone/>
              <a:defRPr/>
            </a:pPr>
            <a:r>
              <a:rPr lang="en-US" altLang="sr-Latn-RS" sz="2400" dirty="0"/>
              <a:t>What was </a:t>
            </a:r>
            <a:r>
              <a:rPr lang="hr-HR" altLang="sr-Latn-RS" sz="2400" dirty="0" err="1"/>
              <a:t>its</a:t>
            </a:r>
            <a:r>
              <a:rPr lang="en-US" altLang="sr-Latn-RS" sz="2400" dirty="0"/>
              <a:t> </a:t>
            </a:r>
            <a:r>
              <a:rPr lang="hr-HR" altLang="sr-Latn-RS" sz="2400" dirty="0" err="1"/>
              <a:t>magnitute</a:t>
            </a:r>
            <a:r>
              <a:rPr lang="en-US" altLang="sr-Latn-RS" sz="2400" dirty="0"/>
              <a:t> </a:t>
            </a:r>
            <a:r>
              <a:rPr lang="hr-HR" altLang="sr-Latn-RS" sz="2400" dirty="0"/>
              <a:t>on</a:t>
            </a:r>
            <a:r>
              <a:rPr lang="en-US" altLang="sr-Latn-RS" sz="2400" dirty="0"/>
              <a:t> the Richter scale?</a:t>
            </a:r>
            <a:endParaRPr lang="hr-HR" altLang="sr-Latn-RS" sz="2400" dirty="0"/>
          </a:p>
          <a:p>
            <a:pPr marL="0" indent="0">
              <a:buNone/>
            </a:pPr>
            <a:endParaRPr lang="hr-HR" sz="2400" dirty="0" smtClean="0"/>
          </a:p>
          <a:p>
            <a:pPr marL="0" indent="0">
              <a:buNone/>
            </a:pPr>
            <a:r>
              <a:rPr lang="hr-HR" sz="2400" dirty="0" err="1" smtClean="0"/>
              <a:t>Solution</a:t>
            </a:r>
            <a:r>
              <a:rPr lang="hr-HR" sz="2400" dirty="0" smtClean="0"/>
              <a:t>:</a:t>
            </a:r>
            <a:endParaRPr lang="hr-HR" dirty="0"/>
          </a:p>
        </p:txBody>
      </p:sp>
      <p:graphicFrame>
        <p:nvGraphicFramePr>
          <p:cNvPr id="4" name="Object 6"/>
          <p:cNvGraphicFramePr>
            <a:graphicFrameLocks noChangeAspect="1"/>
          </p:cNvGraphicFramePr>
          <p:nvPr>
            <p:extLst>
              <p:ext uri="{D42A27DB-BD31-4B8C-83A1-F6EECF244321}">
                <p14:modId xmlns:p14="http://schemas.microsoft.com/office/powerpoint/2010/main" val="2689177606"/>
              </p:ext>
            </p:extLst>
          </p:nvPr>
        </p:nvGraphicFramePr>
        <p:xfrm>
          <a:off x="1979712" y="3140968"/>
          <a:ext cx="4459288" cy="2820987"/>
        </p:xfrm>
        <a:graphic>
          <a:graphicData uri="http://schemas.openxmlformats.org/presentationml/2006/ole">
            <mc:AlternateContent xmlns:mc="http://schemas.openxmlformats.org/markup-compatibility/2006">
              <mc:Choice xmlns:v="urn:schemas-microsoft-com:vml" Requires="v">
                <p:oleObj spid="_x0000_s2061" name="Equation" r:id="rId3" imgW="2057400" imgH="1295280" progId="Equation.DSMT4">
                  <p:embed/>
                </p:oleObj>
              </mc:Choice>
              <mc:Fallback>
                <p:oleObj name="Equation" r:id="rId3" imgW="2057400" imgH="1295280" progId="Equation.DSMT4">
                  <p:embed/>
                  <p:pic>
                    <p:nvPicPr>
                      <p:cNvPr id="0" name=""/>
                      <p:cNvPicPr>
                        <a:picLocks noChangeAspect="1" noChangeArrowheads="1"/>
                      </p:cNvPicPr>
                      <p:nvPr/>
                    </p:nvPicPr>
                    <p:blipFill>
                      <a:blip r:embed="rId4"/>
                      <a:srcRect/>
                      <a:stretch>
                        <a:fillRect/>
                      </a:stretch>
                    </p:blipFill>
                    <p:spPr bwMode="auto">
                      <a:xfrm>
                        <a:off x="1979712" y="3140968"/>
                        <a:ext cx="4459288" cy="2820987"/>
                      </a:xfrm>
                      <a:prstGeom prst="rect">
                        <a:avLst/>
                      </a:prstGeom>
                      <a:noFill/>
                      <a:ln>
                        <a:noFill/>
                      </a:ln>
                      <a:effectLst/>
                    </p:spPr>
                  </p:pic>
                </p:oleObj>
              </mc:Fallback>
            </mc:AlternateContent>
          </a:graphicData>
        </a:graphic>
      </p:graphicFrame>
      <p:sp>
        <p:nvSpPr>
          <p:cNvPr id="5" name="Action Button: Home 12">
            <a:hlinkClick r:id="rId5"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15395695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2</a:t>
            </a:r>
            <a:endParaRPr lang="hr-HR" dirty="0"/>
          </a:p>
        </p:txBody>
      </p:sp>
      <p:sp>
        <p:nvSpPr>
          <p:cNvPr id="3" name="Rezervirano mjesto sadržaja 2"/>
          <p:cNvSpPr>
            <a:spLocks noGrp="1"/>
          </p:cNvSpPr>
          <p:nvPr>
            <p:ph idx="1"/>
          </p:nvPr>
        </p:nvSpPr>
        <p:spPr>
          <a:xfrm>
            <a:off x="251520" y="1600200"/>
            <a:ext cx="8435280" cy="4525963"/>
          </a:xfrm>
        </p:spPr>
        <p:txBody>
          <a:bodyPr/>
          <a:lstStyle/>
          <a:p>
            <a:pPr marL="0" indent="0">
              <a:buNone/>
            </a:pPr>
            <a:r>
              <a:rPr lang="hr-HR" altLang="sr-Latn-RS" sz="2400" dirty="0" smtClean="0"/>
              <a:t>a) </a:t>
            </a:r>
            <a:r>
              <a:rPr lang="en-US" altLang="sr-Latn-RS" sz="2400" dirty="0" smtClean="0"/>
              <a:t>What </a:t>
            </a:r>
            <a:r>
              <a:rPr lang="en-US" altLang="sr-Latn-RS" sz="2400" dirty="0"/>
              <a:t>is </a:t>
            </a:r>
            <a:r>
              <a:rPr lang="hr-HR" altLang="sr-Latn-RS" sz="2400" dirty="0" err="1"/>
              <a:t>an</a:t>
            </a:r>
            <a:r>
              <a:rPr lang="hr-HR" altLang="sr-Latn-RS" sz="2400" dirty="0"/>
              <a:t> </a:t>
            </a:r>
            <a:r>
              <a:rPr lang="en-US" altLang="sr-Latn-RS" sz="2400" dirty="0"/>
              <a:t>earthquake </a:t>
            </a:r>
            <a:r>
              <a:rPr lang="hr-HR" altLang="sr-Latn-RS" sz="2400" dirty="0"/>
              <a:t>magnitude on </a:t>
            </a:r>
            <a:r>
              <a:rPr lang="en-US" altLang="sr-Latn-RS" sz="2400" dirty="0"/>
              <a:t>the Richter scale</a:t>
            </a:r>
            <a:r>
              <a:rPr lang="hr-HR" altLang="sr-Latn-RS" sz="2400" dirty="0"/>
              <a:t> </a:t>
            </a:r>
            <a:r>
              <a:rPr lang="en-US" altLang="sr-Latn-RS" sz="2400" dirty="0"/>
              <a:t>for which </a:t>
            </a:r>
            <a:endParaRPr lang="hr-HR" altLang="sr-Latn-RS" sz="2400" dirty="0" smtClean="0"/>
          </a:p>
          <a:p>
            <a:pPr marL="0" indent="0">
              <a:buNone/>
            </a:pPr>
            <a:r>
              <a:rPr lang="hr-HR" altLang="sr-Latn-RS" sz="2400" dirty="0" smtClean="0"/>
              <a:t> </a:t>
            </a:r>
            <a:r>
              <a:rPr lang="hr-HR" altLang="sr-Latn-RS" sz="2400" dirty="0"/>
              <a:t>E = 100000E</a:t>
            </a:r>
            <a:r>
              <a:rPr lang="hr-HR" altLang="sr-Latn-RS" sz="2400" baseline="-25000" dirty="0"/>
              <a:t>0</a:t>
            </a:r>
            <a:r>
              <a:rPr lang="hr-HR" altLang="sr-Latn-RS" sz="2400" dirty="0"/>
              <a:t> </a:t>
            </a:r>
            <a:r>
              <a:rPr lang="hr-HR" altLang="sr-Latn-RS" sz="2400" dirty="0" smtClean="0"/>
              <a:t>?</a:t>
            </a:r>
          </a:p>
          <a:p>
            <a:pPr marL="0" indent="0">
              <a:buNone/>
            </a:pPr>
            <a:r>
              <a:rPr lang="hr-HR" altLang="sr-Latn-RS" sz="3600" b="1" baseline="-25000" dirty="0" err="1" smtClean="0"/>
              <a:t>Solution</a:t>
            </a:r>
            <a:r>
              <a:rPr lang="hr-HR" altLang="sr-Latn-RS" sz="3600" b="1" baseline="-25000" dirty="0" smtClean="0"/>
              <a:t>: </a:t>
            </a:r>
            <a:endParaRPr lang="hr-HR" altLang="sr-Latn-RS" sz="3600" b="1" baseline="-25000" dirty="0"/>
          </a:p>
          <a:p>
            <a:pPr marL="0" indent="0">
              <a:buNone/>
            </a:pPr>
            <a:endParaRPr lang="hr-HR" dirty="0"/>
          </a:p>
        </p:txBody>
      </p:sp>
      <p:graphicFrame>
        <p:nvGraphicFramePr>
          <p:cNvPr id="4" name="Object 7"/>
          <p:cNvGraphicFramePr>
            <a:graphicFrameLocks noChangeAspect="1"/>
          </p:cNvGraphicFramePr>
          <p:nvPr>
            <p:extLst>
              <p:ext uri="{D42A27DB-BD31-4B8C-83A1-F6EECF244321}">
                <p14:modId xmlns:p14="http://schemas.microsoft.com/office/powerpoint/2010/main" val="63684220"/>
              </p:ext>
            </p:extLst>
          </p:nvPr>
        </p:nvGraphicFramePr>
        <p:xfrm>
          <a:off x="2051720" y="2924944"/>
          <a:ext cx="3924300" cy="2743200"/>
        </p:xfrm>
        <a:graphic>
          <a:graphicData uri="http://schemas.openxmlformats.org/presentationml/2006/ole">
            <mc:AlternateContent xmlns:mc="http://schemas.openxmlformats.org/markup-compatibility/2006">
              <mc:Choice xmlns:v="urn:schemas-microsoft-com:vml" Requires="v">
                <p:oleObj spid="_x0000_s3084" name="Equation" r:id="rId3" imgW="1854000" imgH="1295280" progId="Equation.DSMT4">
                  <p:embed/>
                </p:oleObj>
              </mc:Choice>
              <mc:Fallback>
                <p:oleObj name="Equation" r:id="rId3" imgW="1854000" imgH="1295280" progId="Equation.DSMT4">
                  <p:embed/>
                  <p:pic>
                    <p:nvPicPr>
                      <p:cNvPr id="0" name=""/>
                      <p:cNvPicPr>
                        <a:picLocks noChangeAspect="1" noChangeArrowheads="1"/>
                      </p:cNvPicPr>
                      <p:nvPr/>
                    </p:nvPicPr>
                    <p:blipFill>
                      <a:blip r:embed="rId4"/>
                      <a:srcRect/>
                      <a:stretch>
                        <a:fillRect/>
                      </a:stretch>
                    </p:blipFill>
                    <p:spPr bwMode="auto">
                      <a:xfrm>
                        <a:off x="2051720" y="2924944"/>
                        <a:ext cx="39243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555240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2</a:t>
            </a:r>
            <a:endParaRPr lang="hr-HR" dirty="0"/>
          </a:p>
        </p:txBody>
      </p:sp>
      <p:sp>
        <p:nvSpPr>
          <p:cNvPr id="3" name="Rezervirano mjesto sadržaja 2"/>
          <p:cNvSpPr>
            <a:spLocks noGrp="1"/>
          </p:cNvSpPr>
          <p:nvPr>
            <p:ph idx="1"/>
          </p:nvPr>
        </p:nvSpPr>
        <p:spPr>
          <a:xfrm>
            <a:off x="457200" y="1600200"/>
            <a:ext cx="8229600" cy="4525963"/>
          </a:xfrm>
        </p:spPr>
        <p:txBody>
          <a:bodyPr>
            <a:normAutofit/>
          </a:bodyPr>
          <a:lstStyle/>
          <a:p>
            <a:pPr marL="609600" indent="-609600">
              <a:buNone/>
            </a:pPr>
            <a:r>
              <a:rPr lang="hr-HR" sz="2400" dirty="0" smtClean="0"/>
              <a:t>b) </a:t>
            </a:r>
            <a:r>
              <a:rPr lang="hr-HR" altLang="sr-Latn-RS" sz="2400" dirty="0" err="1"/>
              <a:t>The</a:t>
            </a:r>
            <a:r>
              <a:rPr lang="hr-HR" altLang="sr-Latn-RS" sz="2400" dirty="0"/>
              <a:t> </a:t>
            </a:r>
            <a:r>
              <a:rPr lang="en-US" altLang="sr-Latn-RS" sz="2400" dirty="0"/>
              <a:t>1906 earthquake in Colombia </a:t>
            </a:r>
            <a:r>
              <a:rPr lang="hr-HR" altLang="sr-Latn-RS" sz="2400" dirty="0" err="1"/>
              <a:t>released</a:t>
            </a:r>
            <a:r>
              <a:rPr lang="en-US" altLang="sr-Latn-RS" sz="2400" dirty="0"/>
              <a:t>  energy</a:t>
            </a:r>
            <a:r>
              <a:rPr lang="hr-HR" altLang="sr-Latn-RS" sz="2400" dirty="0"/>
              <a:t> </a:t>
            </a:r>
          </a:p>
          <a:p>
            <a:pPr marL="609600" indent="-609600">
              <a:buNone/>
            </a:pPr>
            <a:r>
              <a:rPr lang="hr-HR" altLang="sr-Latn-RS" sz="2400" dirty="0"/>
              <a:t>     E = 398107000E</a:t>
            </a:r>
            <a:r>
              <a:rPr lang="hr-HR" altLang="sr-Latn-RS" sz="2400" baseline="-25000" dirty="0"/>
              <a:t>0</a:t>
            </a:r>
            <a:r>
              <a:rPr lang="hr-HR" altLang="sr-Latn-RS" sz="2400" dirty="0"/>
              <a:t>. </a:t>
            </a:r>
            <a:r>
              <a:rPr lang="en-US" altLang="sr-Latn-RS" sz="2400" dirty="0"/>
              <a:t>Determine the magnitude of the</a:t>
            </a:r>
            <a:endParaRPr lang="hr-HR" altLang="sr-Latn-RS" sz="2400" dirty="0"/>
          </a:p>
          <a:p>
            <a:pPr marL="609600" indent="-609600">
              <a:buNone/>
            </a:pPr>
            <a:r>
              <a:rPr lang="hr-HR" altLang="sr-Latn-RS" sz="2400" dirty="0"/>
              <a:t>     </a:t>
            </a:r>
            <a:r>
              <a:rPr lang="hr-HR" altLang="sr-Latn-RS" sz="2400" dirty="0" err="1"/>
              <a:t>earthquake</a:t>
            </a:r>
            <a:r>
              <a:rPr lang="en-US" altLang="sr-Latn-RS" sz="2400" dirty="0"/>
              <a:t> </a:t>
            </a:r>
            <a:r>
              <a:rPr lang="hr-HR" altLang="sr-Latn-RS" sz="2400" dirty="0"/>
              <a:t>o</a:t>
            </a:r>
            <a:r>
              <a:rPr lang="en-US" altLang="sr-Latn-RS" sz="2400" dirty="0"/>
              <a:t>n the Richter scale</a:t>
            </a:r>
            <a:r>
              <a:rPr lang="hr-HR" altLang="sr-Latn-RS" sz="2400" dirty="0" smtClean="0"/>
              <a:t>?</a:t>
            </a:r>
          </a:p>
          <a:p>
            <a:pPr marL="609600" indent="-609600">
              <a:buNone/>
            </a:pPr>
            <a:r>
              <a:rPr lang="hr-HR" altLang="sr-Latn-RS" sz="2400" b="1" dirty="0" err="1" smtClean="0"/>
              <a:t>Solution</a:t>
            </a:r>
            <a:r>
              <a:rPr lang="hr-HR" altLang="sr-Latn-RS" sz="2400" b="1" dirty="0" smtClean="0"/>
              <a:t>:</a:t>
            </a:r>
            <a:endParaRPr lang="hr-HR" altLang="sr-Latn-RS" sz="2400" b="1" dirty="0"/>
          </a:p>
          <a:p>
            <a:pPr marL="0" indent="0">
              <a:buNone/>
            </a:pPr>
            <a:endParaRPr lang="hr-HR" sz="2400" dirty="0"/>
          </a:p>
        </p:txBody>
      </p:sp>
      <p:graphicFrame>
        <p:nvGraphicFramePr>
          <p:cNvPr id="4" name="Object 7"/>
          <p:cNvGraphicFramePr>
            <a:graphicFrameLocks noChangeAspect="1"/>
          </p:cNvGraphicFramePr>
          <p:nvPr>
            <p:extLst>
              <p:ext uri="{D42A27DB-BD31-4B8C-83A1-F6EECF244321}">
                <p14:modId xmlns:p14="http://schemas.microsoft.com/office/powerpoint/2010/main" val="2500244452"/>
              </p:ext>
            </p:extLst>
          </p:nvPr>
        </p:nvGraphicFramePr>
        <p:xfrm>
          <a:off x="2843089" y="3106464"/>
          <a:ext cx="3195638" cy="1735138"/>
        </p:xfrm>
        <a:graphic>
          <a:graphicData uri="http://schemas.openxmlformats.org/presentationml/2006/ole">
            <mc:AlternateContent xmlns:mc="http://schemas.openxmlformats.org/markup-compatibility/2006">
              <mc:Choice xmlns:v="urn:schemas-microsoft-com:vml" Requires="v">
                <p:oleObj spid="_x0000_s4118" name="Equation" r:id="rId3" imgW="1638000" imgH="888840" progId="Equation.DSMT4">
                  <p:embed/>
                </p:oleObj>
              </mc:Choice>
              <mc:Fallback>
                <p:oleObj name="Equation" r:id="rId3" imgW="1638000" imgH="888840" progId="Equation.DSMT4">
                  <p:embed/>
                  <p:pic>
                    <p:nvPicPr>
                      <p:cNvPr id="0" name=""/>
                      <p:cNvPicPr>
                        <a:picLocks noChangeAspect="1" noChangeArrowheads="1"/>
                      </p:cNvPicPr>
                      <p:nvPr/>
                    </p:nvPicPr>
                    <p:blipFill>
                      <a:blip r:embed="rId4"/>
                      <a:srcRect/>
                      <a:stretch>
                        <a:fillRect/>
                      </a:stretch>
                    </p:blipFill>
                    <p:spPr bwMode="auto">
                      <a:xfrm>
                        <a:off x="2843089" y="3106464"/>
                        <a:ext cx="3195638" cy="173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1016662989"/>
              </p:ext>
            </p:extLst>
          </p:nvPr>
        </p:nvGraphicFramePr>
        <p:xfrm>
          <a:off x="2843089" y="4872309"/>
          <a:ext cx="1612900" cy="1195387"/>
        </p:xfrm>
        <a:graphic>
          <a:graphicData uri="http://schemas.openxmlformats.org/presentationml/2006/ole">
            <mc:AlternateContent xmlns:mc="http://schemas.openxmlformats.org/markup-compatibility/2006">
              <mc:Choice xmlns:v="urn:schemas-microsoft-com:vml" Requires="v">
                <p:oleObj spid="_x0000_s4119" name="Equation" r:id="rId5" imgW="787320" imgH="583920" progId="Equation.DSMT4">
                  <p:embed/>
                </p:oleObj>
              </mc:Choice>
              <mc:Fallback>
                <p:oleObj name="Equation" r:id="rId5" imgW="787320" imgH="583920" progId="Equation.DSMT4">
                  <p:embed/>
                  <p:pic>
                    <p:nvPicPr>
                      <p:cNvPr id="0" name=""/>
                      <p:cNvPicPr>
                        <a:picLocks noChangeAspect="1" noChangeArrowheads="1"/>
                      </p:cNvPicPr>
                      <p:nvPr/>
                    </p:nvPicPr>
                    <p:blipFill>
                      <a:blip r:embed="rId6"/>
                      <a:srcRect/>
                      <a:stretch>
                        <a:fillRect/>
                      </a:stretch>
                    </p:blipFill>
                    <p:spPr bwMode="auto">
                      <a:xfrm>
                        <a:off x="2843089" y="4872309"/>
                        <a:ext cx="1612900"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Action Button: Home 12">
            <a:hlinkClick r:id="rId7"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206364330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3</a:t>
            </a:r>
            <a:endParaRPr lang="hr-HR" dirty="0"/>
          </a:p>
        </p:txBody>
      </p:sp>
      <p:sp>
        <p:nvSpPr>
          <p:cNvPr id="3" name="Rezervirano mjesto sadržaja 2"/>
          <p:cNvSpPr>
            <a:spLocks noGrp="1"/>
          </p:cNvSpPr>
          <p:nvPr>
            <p:ph idx="1"/>
          </p:nvPr>
        </p:nvSpPr>
        <p:spPr>
          <a:xfrm>
            <a:off x="251520" y="1600200"/>
            <a:ext cx="8640960" cy="4853136"/>
          </a:xfrm>
        </p:spPr>
        <p:txBody>
          <a:bodyPr>
            <a:normAutofit/>
          </a:bodyPr>
          <a:lstStyle/>
          <a:p>
            <a:pPr marL="0" indent="0">
              <a:lnSpc>
                <a:spcPct val="80000"/>
              </a:lnSpc>
              <a:buNone/>
            </a:pPr>
            <a:r>
              <a:rPr lang="en-US" altLang="sr-Latn-RS" sz="2400" dirty="0"/>
              <a:t>In 1992 an earthquake in Landers (USA) had  7.3 on the Richter scale and the 2003 earthquake in Bam (Iran) 6.7.</a:t>
            </a:r>
          </a:p>
          <a:p>
            <a:pPr marL="0" indent="0">
              <a:lnSpc>
                <a:spcPct val="80000"/>
              </a:lnSpc>
              <a:buNone/>
            </a:pPr>
            <a:r>
              <a:rPr lang="en-US" altLang="sr-Latn-RS" sz="2400" dirty="0"/>
              <a:t>      a) </a:t>
            </a:r>
            <a:r>
              <a:rPr lang="hr-HR" altLang="sr-Latn-RS" sz="2400" dirty="0"/>
              <a:t>H</a:t>
            </a:r>
            <a:r>
              <a:rPr lang="en-US" altLang="sr-Latn-RS" sz="2400" dirty="0" err="1"/>
              <a:t>ow</a:t>
            </a:r>
            <a:r>
              <a:rPr lang="en-US" altLang="sr-Latn-RS" sz="2400" dirty="0"/>
              <a:t> many times </a:t>
            </a:r>
            <a:r>
              <a:rPr lang="hr-HR" altLang="sr-Latn-RS" sz="2400" dirty="0" err="1"/>
              <a:t>the</a:t>
            </a:r>
            <a:r>
              <a:rPr lang="hr-HR" altLang="sr-Latn-RS" sz="2400" dirty="0"/>
              <a:t> </a:t>
            </a:r>
            <a:r>
              <a:rPr lang="en-US" altLang="sr-Latn-RS" sz="2400" dirty="0"/>
              <a:t>earthquake in  Landers was stronger than the earthquake in Bam</a:t>
            </a:r>
            <a:r>
              <a:rPr lang="hr-HR" altLang="sr-Latn-RS" sz="2400" dirty="0"/>
              <a:t>?</a:t>
            </a:r>
            <a:endParaRPr lang="en-US" altLang="sr-Latn-RS" sz="2400" dirty="0"/>
          </a:p>
          <a:p>
            <a:pPr marL="0" indent="0">
              <a:buNone/>
            </a:pPr>
            <a:r>
              <a:rPr lang="hr-HR" sz="2400" b="1" dirty="0" err="1" smtClean="0"/>
              <a:t>Solution</a:t>
            </a:r>
            <a:r>
              <a:rPr lang="hr-HR" sz="2400" b="1" dirty="0" smtClean="0"/>
              <a:t>:</a:t>
            </a:r>
          </a:p>
          <a:p>
            <a:pPr marL="0" indent="0">
              <a:buNone/>
            </a:pPr>
            <a:endParaRPr lang="hr-HR" sz="2400" b="1" dirty="0"/>
          </a:p>
        </p:txBody>
      </p:sp>
      <p:graphicFrame>
        <p:nvGraphicFramePr>
          <p:cNvPr id="4" name="Object 4"/>
          <p:cNvGraphicFramePr>
            <a:graphicFrameLocks noChangeAspect="1"/>
          </p:cNvGraphicFramePr>
          <p:nvPr>
            <p:extLst>
              <p:ext uri="{D42A27DB-BD31-4B8C-83A1-F6EECF244321}">
                <p14:modId xmlns:p14="http://schemas.microsoft.com/office/powerpoint/2010/main" val="1339509632"/>
              </p:ext>
            </p:extLst>
          </p:nvPr>
        </p:nvGraphicFramePr>
        <p:xfrm>
          <a:off x="286623" y="3458368"/>
          <a:ext cx="1079500" cy="809625"/>
        </p:xfrm>
        <a:graphic>
          <a:graphicData uri="http://schemas.openxmlformats.org/presentationml/2006/ole">
            <mc:AlternateContent xmlns:mc="http://schemas.openxmlformats.org/markup-compatibility/2006">
              <mc:Choice xmlns:v="urn:schemas-microsoft-com:vml" Requires="v">
                <p:oleObj spid="_x0000_s5175" name="Equation" r:id="rId3" imgW="609480" imgH="457200" progId="Equation.DSMT4">
                  <p:embed/>
                </p:oleObj>
              </mc:Choice>
              <mc:Fallback>
                <p:oleObj name="Equation" r:id="rId3" imgW="609480" imgH="457200" progId="Equation.DSMT4">
                  <p:embed/>
                  <p:pic>
                    <p:nvPicPr>
                      <p:cNvPr id="0" name=""/>
                      <p:cNvPicPr>
                        <a:picLocks noChangeAspect="1" noChangeArrowheads="1"/>
                      </p:cNvPicPr>
                      <p:nvPr/>
                    </p:nvPicPr>
                    <p:blipFill>
                      <a:blip r:embed="rId4"/>
                      <a:srcRect/>
                      <a:stretch>
                        <a:fillRect/>
                      </a:stretch>
                    </p:blipFill>
                    <p:spPr bwMode="auto">
                      <a:xfrm>
                        <a:off x="286623" y="3458368"/>
                        <a:ext cx="10795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913403479"/>
              </p:ext>
            </p:extLst>
          </p:nvPr>
        </p:nvGraphicFramePr>
        <p:xfrm>
          <a:off x="1916996" y="3140968"/>
          <a:ext cx="2141537" cy="1250950"/>
        </p:xfrm>
        <a:graphic>
          <a:graphicData uri="http://schemas.openxmlformats.org/presentationml/2006/ole">
            <mc:AlternateContent xmlns:mc="http://schemas.openxmlformats.org/markup-compatibility/2006">
              <mc:Choice xmlns:v="urn:schemas-microsoft-com:vml" Requires="v">
                <p:oleObj spid="_x0000_s5176" name="Equation" r:id="rId5" imgW="1434960" imgH="838080" progId="Equation.DSMT4">
                  <p:embed/>
                </p:oleObj>
              </mc:Choice>
              <mc:Fallback>
                <p:oleObj name="Equation" r:id="rId5" imgW="1434960" imgH="838080" progId="Equation.DSMT4">
                  <p:embed/>
                  <p:pic>
                    <p:nvPicPr>
                      <p:cNvPr id="0" name=""/>
                      <p:cNvPicPr>
                        <a:picLocks noChangeAspect="1" noChangeArrowheads="1"/>
                      </p:cNvPicPr>
                      <p:nvPr/>
                    </p:nvPicPr>
                    <p:blipFill>
                      <a:blip r:embed="rId6"/>
                      <a:srcRect/>
                      <a:stretch>
                        <a:fillRect/>
                      </a:stretch>
                    </p:blipFill>
                    <p:spPr bwMode="auto">
                      <a:xfrm>
                        <a:off x="1916996" y="3140968"/>
                        <a:ext cx="2141537"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3456941186"/>
              </p:ext>
            </p:extLst>
          </p:nvPr>
        </p:nvGraphicFramePr>
        <p:xfrm>
          <a:off x="1903348" y="4420760"/>
          <a:ext cx="3371850" cy="1876425"/>
        </p:xfrm>
        <a:graphic>
          <a:graphicData uri="http://schemas.openxmlformats.org/presentationml/2006/ole">
            <mc:AlternateContent xmlns:mc="http://schemas.openxmlformats.org/markup-compatibility/2006">
              <mc:Choice xmlns:v="urn:schemas-microsoft-com:vml" Requires="v">
                <p:oleObj spid="_x0000_s5177" name="Equation" r:id="rId7" imgW="2234880" imgH="1244520" progId="Equation.DSMT4">
                  <p:embed/>
                </p:oleObj>
              </mc:Choice>
              <mc:Fallback>
                <p:oleObj name="Equation" r:id="rId7" imgW="2234880" imgH="1244520" progId="Equation.DSMT4">
                  <p:embed/>
                  <p:pic>
                    <p:nvPicPr>
                      <p:cNvPr id="0" name=""/>
                      <p:cNvPicPr>
                        <a:picLocks noChangeAspect="1" noChangeArrowheads="1"/>
                      </p:cNvPicPr>
                      <p:nvPr/>
                    </p:nvPicPr>
                    <p:blipFill>
                      <a:blip r:embed="rId8"/>
                      <a:srcRect/>
                      <a:stretch>
                        <a:fillRect/>
                      </a:stretch>
                    </p:blipFill>
                    <p:spPr bwMode="auto">
                      <a:xfrm>
                        <a:off x="1903348" y="4420760"/>
                        <a:ext cx="33718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781930579"/>
              </p:ext>
            </p:extLst>
          </p:nvPr>
        </p:nvGraphicFramePr>
        <p:xfrm>
          <a:off x="5507813" y="2951956"/>
          <a:ext cx="3563938" cy="2632075"/>
        </p:xfrm>
        <a:graphic>
          <a:graphicData uri="http://schemas.openxmlformats.org/presentationml/2006/ole">
            <mc:AlternateContent xmlns:mc="http://schemas.openxmlformats.org/markup-compatibility/2006">
              <mc:Choice xmlns:v="urn:schemas-microsoft-com:vml" Requires="v">
                <p:oleObj spid="_x0000_s5178" name="Equation" r:id="rId9" imgW="2247840" imgH="1663560" progId="Equation.DSMT4">
                  <p:embed/>
                </p:oleObj>
              </mc:Choice>
              <mc:Fallback>
                <p:oleObj name="Equation" r:id="rId9" imgW="2247840" imgH="1663560" progId="Equation.DSMT4">
                  <p:embed/>
                  <p:pic>
                    <p:nvPicPr>
                      <p:cNvPr id="0" name=""/>
                      <p:cNvPicPr>
                        <a:picLocks noChangeAspect="1" noChangeArrowheads="1"/>
                      </p:cNvPicPr>
                      <p:nvPr/>
                    </p:nvPicPr>
                    <p:blipFill>
                      <a:blip r:embed="rId10"/>
                      <a:srcRect/>
                      <a:stretch>
                        <a:fillRect/>
                      </a:stretch>
                    </p:blipFill>
                    <p:spPr bwMode="auto">
                      <a:xfrm>
                        <a:off x="5507813" y="2951956"/>
                        <a:ext cx="3563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5"/>
          <p:cNvGraphicFramePr>
            <a:graphicFrameLocks noChangeAspect="1"/>
          </p:cNvGraphicFramePr>
          <p:nvPr>
            <p:extLst>
              <p:ext uri="{D42A27DB-BD31-4B8C-83A1-F6EECF244321}">
                <p14:modId xmlns:p14="http://schemas.microsoft.com/office/powerpoint/2010/main" val="2250226845"/>
              </p:ext>
            </p:extLst>
          </p:nvPr>
        </p:nvGraphicFramePr>
        <p:xfrm>
          <a:off x="5633739" y="5584031"/>
          <a:ext cx="1746573" cy="1209874"/>
        </p:xfrm>
        <a:graphic>
          <a:graphicData uri="http://schemas.openxmlformats.org/presentationml/2006/ole">
            <mc:AlternateContent xmlns:mc="http://schemas.openxmlformats.org/markup-compatibility/2006">
              <mc:Choice xmlns:v="urn:schemas-microsoft-com:vml" Requires="v">
                <p:oleObj spid="_x0000_s5179" name="Equation" r:id="rId11" imgW="952200" imgH="660240" progId="Equation.DSMT4">
                  <p:embed/>
                </p:oleObj>
              </mc:Choice>
              <mc:Fallback>
                <p:oleObj name="Equation" r:id="rId11" imgW="952200" imgH="660240" progId="Equation.DSMT4">
                  <p:embed/>
                  <p:pic>
                    <p:nvPicPr>
                      <p:cNvPr id="0" name=""/>
                      <p:cNvPicPr>
                        <a:picLocks noChangeAspect="1" noChangeArrowheads="1"/>
                      </p:cNvPicPr>
                      <p:nvPr/>
                    </p:nvPicPr>
                    <p:blipFill>
                      <a:blip r:embed="rId12"/>
                      <a:srcRect/>
                      <a:stretch>
                        <a:fillRect/>
                      </a:stretch>
                    </p:blipFill>
                    <p:spPr bwMode="auto">
                      <a:xfrm>
                        <a:off x="5633739" y="5584031"/>
                        <a:ext cx="1746573" cy="12098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3163507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3</a:t>
            </a:r>
            <a:endParaRPr lang="hr-HR" dirty="0"/>
          </a:p>
        </p:txBody>
      </p:sp>
      <p:sp>
        <p:nvSpPr>
          <p:cNvPr id="3" name="Rezervirano mjesto sadržaja 2"/>
          <p:cNvSpPr>
            <a:spLocks noGrp="1"/>
          </p:cNvSpPr>
          <p:nvPr>
            <p:ph idx="1"/>
          </p:nvPr>
        </p:nvSpPr>
        <p:spPr/>
        <p:txBody>
          <a:bodyPr>
            <a:normAutofit/>
          </a:bodyPr>
          <a:lstStyle/>
          <a:p>
            <a:pPr>
              <a:lnSpc>
                <a:spcPct val="80000"/>
              </a:lnSpc>
              <a:spcBef>
                <a:spcPct val="0"/>
              </a:spcBef>
              <a:buNone/>
            </a:pPr>
            <a:r>
              <a:rPr lang="hr-HR" altLang="sr-Latn-RS" sz="2400" dirty="0" smtClean="0"/>
              <a:t>b</a:t>
            </a:r>
            <a:r>
              <a:rPr lang="hr-HR" altLang="sr-Latn-RS" sz="2400" dirty="0"/>
              <a:t>) C</a:t>
            </a:r>
            <a:r>
              <a:rPr lang="en-US" altLang="sr-Latn-RS" sz="2400" dirty="0" err="1"/>
              <a:t>ompare</a:t>
            </a:r>
            <a:r>
              <a:rPr lang="en-US" altLang="sr-Latn-RS" sz="2400" dirty="0"/>
              <a:t> the earthquake of 4.8 on the Richter scale with </a:t>
            </a:r>
            <a:r>
              <a:rPr lang="hr-HR" altLang="sr-Latn-RS" sz="2400" dirty="0"/>
              <a:t>  </a:t>
            </a:r>
            <a:r>
              <a:rPr lang="en-US" altLang="sr-Latn-RS" sz="2400" dirty="0" err="1"/>
              <a:t>th</a:t>
            </a:r>
            <a:r>
              <a:rPr lang="hr-HR" altLang="sr-Latn-RS" sz="2400" dirty="0"/>
              <a:t>at</a:t>
            </a:r>
            <a:r>
              <a:rPr lang="en-US" altLang="sr-Latn-RS" sz="2400" dirty="0"/>
              <a:t> in Bam. How many times </a:t>
            </a:r>
            <a:r>
              <a:rPr lang="hr-HR" altLang="sr-Latn-RS" sz="2400" dirty="0" err="1"/>
              <a:t>was</a:t>
            </a:r>
            <a:r>
              <a:rPr lang="hr-HR" altLang="sr-Latn-RS" sz="2400" dirty="0"/>
              <a:t> </a:t>
            </a:r>
            <a:r>
              <a:rPr lang="hr-HR" altLang="sr-Latn-RS" sz="2400" dirty="0" err="1"/>
              <a:t>this</a:t>
            </a:r>
            <a:r>
              <a:rPr lang="hr-HR" altLang="sr-Latn-RS" sz="2400" dirty="0"/>
              <a:t> </a:t>
            </a:r>
            <a:r>
              <a:rPr lang="hr-HR" altLang="sr-Latn-RS" sz="2400" dirty="0" err="1"/>
              <a:t>earthquake</a:t>
            </a:r>
            <a:r>
              <a:rPr lang="hr-HR" altLang="sr-Latn-RS" sz="2400" dirty="0"/>
              <a:t> </a:t>
            </a:r>
            <a:r>
              <a:rPr lang="en-US" altLang="sr-Latn-RS" sz="2400" dirty="0"/>
              <a:t>less?</a:t>
            </a:r>
            <a:endParaRPr lang="hr-HR" altLang="sr-Latn-RS" sz="2400" dirty="0"/>
          </a:p>
          <a:p>
            <a:pPr marL="0" indent="0">
              <a:buNone/>
            </a:pPr>
            <a:r>
              <a:rPr lang="hr-HR" sz="2400" b="1" dirty="0" err="1" smtClean="0"/>
              <a:t>Solution</a:t>
            </a:r>
            <a:r>
              <a:rPr lang="hr-HR" sz="2400" b="1" dirty="0" smtClean="0"/>
              <a:t>:</a:t>
            </a:r>
            <a:endParaRPr lang="hr-HR" sz="2400" b="1" dirty="0"/>
          </a:p>
        </p:txBody>
      </p:sp>
      <p:graphicFrame>
        <p:nvGraphicFramePr>
          <p:cNvPr id="4" name="Objekt 3"/>
          <p:cNvGraphicFramePr>
            <a:graphicFrameLocks noChangeAspect="1"/>
          </p:cNvGraphicFramePr>
          <p:nvPr>
            <p:extLst>
              <p:ext uri="{D42A27DB-BD31-4B8C-83A1-F6EECF244321}">
                <p14:modId xmlns:p14="http://schemas.microsoft.com/office/powerpoint/2010/main" val="1318510949"/>
              </p:ext>
            </p:extLst>
          </p:nvPr>
        </p:nvGraphicFramePr>
        <p:xfrm>
          <a:off x="457200" y="2708920"/>
          <a:ext cx="6985000" cy="1463675"/>
        </p:xfrm>
        <a:graphic>
          <a:graphicData uri="http://schemas.openxmlformats.org/presentationml/2006/ole">
            <mc:AlternateContent xmlns:mc="http://schemas.openxmlformats.org/markup-compatibility/2006">
              <mc:Choice xmlns:v="urn:schemas-microsoft-com:vml" Requires="v">
                <p:oleObj spid="_x0000_s6176" name="Equation" r:id="rId3" imgW="4000320" imgH="838080" progId="Equation.DSMT4">
                  <p:embed/>
                </p:oleObj>
              </mc:Choice>
              <mc:Fallback>
                <p:oleObj name="Equation" r:id="rId3" imgW="4000320" imgH="838080" progId="Equation.DSMT4">
                  <p:embed/>
                  <p:pic>
                    <p:nvPicPr>
                      <p:cNvPr id="0" name=""/>
                      <p:cNvPicPr>
                        <a:picLocks noChangeAspect="1" noChangeArrowheads="1"/>
                      </p:cNvPicPr>
                      <p:nvPr/>
                    </p:nvPicPr>
                    <p:blipFill>
                      <a:blip r:embed="rId4"/>
                      <a:srcRect/>
                      <a:stretch>
                        <a:fillRect/>
                      </a:stretch>
                    </p:blipFill>
                    <p:spPr bwMode="auto">
                      <a:xfrm>
                        <a:off x="457200" y="2708920"/>
                        <a:ext cx="6985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259021989"/>
              </p:ext>
            </p:extLst>
          </p:nvPr>
        </p:nvGraphicFramePr>
        <p:xfrm>
          <a:off x="473063" y="4136727"/>
          <a:ext cx="4275137" cy="2289175"/>
        </p:xfrm>
        <a:graphic>
          <a:graphicData uri="http://schemas.openxmlformats.org/presentationml/2006/ole">
            <mc:AlternateContent xmlns:mc="http://schemas.openxmlformats.org/markup-compatibility/2006">
              <mc:Choice xmlns:v="urn:schemas-microsoft-com:vml" Requires="v">
                <p:oleObj spid="_x0000_s6177" name="Equation" r:id="rId5" imgW="2489040" imgH="1333440" progId="Equation.DSMT4">
                  <p:embed/>
                </p:oleObj>
              </mc:Choice>
              <mc:Fallback>
                <p:oleObj name="Equation" r:id="rId5" imgW="2489040" imgH="1333440" progId="Equation.DSMT4">
                  <p:embed/>
                  <p:pic>
                    <p:nvPicPr>
                      <p:cNvPr id="0" name=""/>
                      <p:cNvPicPr>
                        <a:picLocks noChangeAspect="1" noChangeArrowheads="1"/>
                      </p:cNvPicPr>
                      <p:nvPr/>
                    </p:nvPicPr>
                    <p:blipFill>
                      <a:blip r:embed="rId6"/>
                      <a:srcRect/>
                      <a:stretch>
                        <a:fillRect/>
                      </a:stretch>
                    </p:blipFill>
                    <p:spPr bwMode="auto">
                      <a:xfrm>
                        <a:off x="473063" y="4136727"/>
                        <a:ext cx="42751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4222226025"/>
              </p:ext>
            </p:extLst>
          </p:nvPr>
        </p:nvGraphicFramePr>
        <p:xfrm>
          <a:off x="4945850" y="5826771"/>
          <a:ext cx="1771650" cy="449262"/>
        </p:xfrm>
        <a:graphic>
          <a:graphicData uri="http://schemas.openxmlformats.org/presentationml/2006/ole">
            <mc:AlternateContent xmlns:mc="http://schemas.openxmlformats.org/markup-compatibility/2006">
              <mc:Choice xmlns:v="urn:schemas-microsoft-com:vml" Requires="v">
                <p:oleObj spid="_x0000_s6178" name="Equation" r:id="rId7" imgW="901440" imgH="228600" progId="Equation.DSMT4">
                  <p:embed/>
                </p:oleObj>
              </mc:Choice>
              <mc:Fallback>
                <p:oleObj name="Equation" r:id="rId7" imgW="901440" imgH="228600" progId="Equation.DSMT4">
                  <p:embed/>
                  <p:pic>
                    <p:nvPicPr>
                      <p:cNvPr id="0" name=""/>
                      <p:cNvPicPr>
                        <a:picLocks noChangeAspect="1" noChangeArrowheads="1"/>
                      </p:cNvPicPr>
                      <p:nvPr/>
                    </p:nvPicPr>
                    <p:blipFill>
                      <a:blip r:embed="rId8"/>
                      <a:srcRect/>
                      <a:stretch>
                        <a:fillRect/>
                      </a:stretch>
                    </p:blipFill>
                    <p:spPr bwMode="auto">
                      <a:xfrm>
                        <a:off x="4945850" y="5826771"/>
                        <a:ext cx="1771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ction Button: Home 12">
            <a:hlinkClick r:id="rId9"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328592481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Example</a:t>
            </a:r>
            <a:r>
              <a:rPr lang="hr-HR" dirty="0" smtClean="0"/>
              <a:t> 4</a:t>
            </a:r>
            <a:endParaRPr lang="hr-HR" dirty="0"/>
          </a:p>
        </p:txBody>
      </p:sp>
      <p:sp>
        <p:nvSpPr>
          <p:cNvPr id="3" name="Rezervirano mjesto sadržaja 2"/>
          <p:cNvSpPr>
            <a:spLocks noGrp="1"/>
          </p:cNvSpPr>
          <p:nvPr>
            <p:ph idx="1"/>
          </p:nvPr>
        </p:nvSpPr>
        <p:spPr>
          <a:xfrm>
            <a:off x="179512" y="1600200"/>
            <a:ext cx="8507288" cy="4853136"/>
          </a:xfrm>
        </p:spPr>
        <p:txBody>
          <a:bodyPr>
            <a:normAutofit/>
          </a:bodyPr>
          <a:lstStyle/>
          <a:p>
            <a:pPr marL="0" indent="0">
              <a:buNone/>
            </a:pPr>
            <a:r>
              <a:rPr lang="hr-HR" altLang="sr-Latn-RS" sz="2400" dirty="0"/>
              <a:t> H</a:t>
            </a:r>
            <a:r>
              <a:rPr lang="en-US" altLang="sr-Latn-RS" sz="2400" dirty="0" err="1"/>
              <a:t>ow</a:t>
            </a:r>
            <a:r>
              <a:rPr lang="en-US" altLang="sr-Latn-RS" sz="2400" dirty="0"/>
              <a:t> many times </a:t>
            </a:r>
            <a:r>
              <a:rPr lang="hr-HR" altLang="sr-Latn-RS" sz="2400" dirty="0" err="1"/>
              <a:t>was</a:t>
            </a:r>
            <a:r>
              <a:rPr lang="hr-HR" altLang="sr-Latn-RS" sz="2400" dirty="0"/>
              <a:t> </a:t>
            </a:r>
            <a:r>
              <a:rPr lang="en-US" altLang="sr-Latn-RS" sz="2400" dirty="0"/>
              <a:t>the earthquake in Gujarat in India in 2001 (7.9 degrees on the Richter scale) </a:t>
            </a:r>
            <a:r>
              <a:rPr lang="hr-HR" altLang="sr-Latn-RS" sz="2400" dirty="0"/>
              <a:t> </a:t>
            </a:r>
            <a:r>
              <a:rPr lang="en-US" altLang="sr-Latn-RS" sz="2400" dirty="0"/>
              <a:t>stronger than the earthquake in Athens, Greece in 1999 (5.9 degrees)</a:t>
            </a:r>
            <a:r>
              <a:rPr lang="hr-HR" altLang="sr-Latn-RS" sz="2400" dirty="0" smtClean="0"/>
              <a:t>?</a:t>
            </a:r>
          </a:p>
          <a:p>
            <a:pPr marL="0" indent="0">
              <a:buNone/>
            </a:pPr>
            <a:r>
              <a:rPr lang="hr-HR" sz="2400" b="1" dirty="0" err="1" smtClean="0"/>
              <a:t>Solution</a:t>
            </a:r>
            <a:r>
              <a:rPr lang="hr-HR" sz="2400" b="1" dirty="0" smtClean="0"/>
              <a:t>:</a:t>
            </a:r>
            <a:endParaRPr lang="hr-HR" sz="2400" b="1" dirty="0"/>
          </a:p>
        </p:txBody>
      </p:sp>
      <p:graphicFrame>
        <p:nvGraphicFramePr>
          <p:cNvPr id="4" name="Object 4"/>
          <p:cNvGraphicFramePr>
            <a:graphicFrameLocks noChangeAspect="1"/>
          </p:cNvGraphicFramePr>
          <p:nvPr>
            <p:extLst>
              <p:ext uri="{D42A27DB-BD31-4B8C-83A1-F6EECF244321}">
                <p14:modId xmlns:p14="http://schemas.microsoft.com/office/powerpoint/2010/main" val="3328575502"/>
              </p:ext>
            </p:extLst>
          </p:nvPr>
        </p:nvGraphicFramePr>
        <p:xfrm>
          <a:off x="1827514" y="3049160"/>
          <a:ext cx="2592388" cy="3797300"/>
        </p:xfrm>
        <a:graphic>
          <a:graphicData uri="http://schemas.openxmlformats.org/presentationml/2006/ole">
            <mc:AlternateContent xmlns:mc="http://schemas.openxmlformats.org/markup-compatibility/2006">
              <mc:Choice xmlns:v="urn:schemas-microsoft-com:vml" Requires="v">
                <p:oleObj spid="_x0000_s7192" name="Equation" r:id="rId3" imgW="1473120" imgH="2158920" progId="Equation.DSMT4">
                  <p:embed/>
                </p:oleObj>
              </mc:Choice>
              <mc:Fallback>
                <p:oleObj name="Equation" r:id="rId3" imgW="1473120" imgH="2158920" progId="Equation.DSMT4">
                  <p:embed/>
                  <p:pic>
                    <p:nvPicPr>
                      <p:cNvPr id="0" name=""/>
                      <p:cNvPicPr>
                        <a:picLocks noChangeAspect="1" noChangeArrowheads="1"/>
                      </p:cNvPicPr>
                      <p:nvPr/>
                    </p:nvPicPr>
                    <p:blipFill>
                      <a:blip r:embed="rId4"/>
                      <a:srcRect/>
                      <a:stretch>
                        <a:fillRect/>
                      </a:stretch>
                    </p:blipFill>
                    <p:spPr bwMode="auto">
                      <a:xfrm>
                        <a:off x="1827514" y="3049160"/>
                        <a:ext cx="2592388"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1791168029"/>
              </p:ext>
            </p:extLst>
          </p:nvPr>
        </p:nvGraphicFramePr>
        <p:xfrm>
          <a:off x="4572000" y="2852936"/>
          <a:ext cx="2865438" cy="3121025"/>
        </p:xfrm>
        <a:graphic>
          <a:graphicData uri="http://schemas.openxmlformats.org/presentationml/2006/ole">
            <mc:AlternateContent xmlns:mc="http://schemas.openxmlformats.org/markup-compatibility/2006">
              <mc:Choice xmlns:v="urn:schemas-microsoft-com:vml" Requires="v">
                <p:oleObj spid="_x0000_s7193" name="Equation" r:id="rId5" imgW="1562040" imgH="1701720" progId="Equation.DSMT4">
                  <p:embed/>
                </p:oleObj>
              </mc:Choice>
              <mc:Fallback>
                <p:oleObj name="Equation" r:id="rId5" imgW="1562040" imgH="1701720" progId="Equation.DSMT4">
                  <p:embed/>
                  <p:pic>
                    <p:nvPicPr>
                      <p:cNvPr id="0" name=""/>
                      <p:cNvPicPr>
                        <a:picLocks noChangeAspect="1" noChangeArrowheads="1"/>
                      </p:cNvPicPr>
                      <p:nvPr/>
                    </p:nvPicPr>
                    <p:blipFill>
                      <a:blip r:embed="rId6"/>
                      <a:srcRect/>
                      <a:stretch>
                        <a:fillRect/>
                      </a:stretch>
                    </p:blipFill>
                    <p:spPr bwMode="auto">
                      <a:xfrm>
                        <a:off x="4572000" y="2852936"/>
                        <a:ext cx="2865438" cy="312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 name="Pravokutnik 5"/>
              <p:cNvSpPr/>
              <p:nvPr/>
            </p:nvSpPr>
            <p:spPr>
              <a:xfrm>
                <a:off x="7035710" y="4797152"/>
                <a:ext cx="1928778" cy="14829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hr-HR" i="1">
                              <a:latin typeface="Cambria Math" panose="02040503050406030204" pitchFamily="18" charset="0"/>
                            </a:rPr>
                          </m:ctrlPr>
                        </m:mPr>
                        <m:mr>
                          <m:e>
                            <m:r>
                              <a:rPr lang="hr-HR" i="1">
                                <a:latin typeface="Cambria Math" panose="02040503050406030204" pitchFamily="18" charset="0"/>
                              </a:rPr>
                              <m:t>𝑥</m:t>
                            </m:r>
                            <m:r>
                              <a:rPr lang="hr-HR" i="0">
                                <a:latin typeface="Cambria Math" panose="02040503050406030204" pitchFamily="18" charset="0"/>
                              </a:rPr>
                              <m:t>=</m:t>
                            </m:r>
                            <m:f>
                              <m:fPr>
                                <m:ctrlPr>
                                  <a:rPr lang="hr-HR" i="1">
                                    <a:latin typeface="Cambria Math" panose="02040503050406030204" pitchFamily="18" charset="0"/>
                                  </a:rPr>
                                </m:ctrlPr>
                              </m:fPr>
                              <m:num>
                                <m:sSub>
                                  <m:sSubPr>
                                    <m:ctrlPr>
                                      <a:rPr lang="hr-HR" i="1">
                                        <a:latin typeface="Cambria Math" panose="02040503050406030204" pitchFamily="18" charset="0"/>
                                      </a:rPr>
                                    </m:ctrlPr>
                                  </m:sSubPr>
                                  <m:e>
                                    <m:r>
                                      <a:rPr lang="hr-HR" i="1">
                                        <a:latin typeface="Cambria Math" panose="02040503050406030204" pitchFamily="18" charset="0"/>
                                      </a:rPr>
                                      <m:t>𝐸</m:t>
                                    </m:r>
                                  </m:e>
                                  <m:sub>
                                    <m:r>
                                      <a:rPr lang="hr-HR" i="0">
                                        <a:latin typeface="Cambria Math" panose="02040503050406030204" pitchFamily="18" charset="0"/>
                                      </a:rPr>
                                      <m:t>1</m:t>
                                    </m:r>
                                  </m:sub>
                                </m:sSub>
                              </m:num>
                              <m:den>
                                <m:sSub>
                                  <m:sSubPr>
                                    <m:ctrlPr>
                                      <a:rPr lang="hr-HR" i="1">
                                        <a:latin typeface="Cambria Math" panose="02040503050406030204" pitchFamily="18" charset="0"/>
                                      </a:rPr>
                                    </m:ctrlPr>
                                  </m:sSubPr>
                                  <m:e>
                                    <m:r>
                                      <a:rPr lang="hr-HR" i="1">
                                        <a:latin typeface="Cambria Math" panose="02040503050406030204" pitchFamily="18" charset="0"/>
                                      </a:rPr>
                                      <m:t>𝐸</m:t>
                                    </m:r>
                                  </m:e>
                                  <m:sub>
                                    <m:r>
                                      <a:rPr lang="hr-HR" i="0">
                                        <a:latin typeface="Cambria Math" panose="02040503050406030204" pitchFamily="18" charset="0"/>
                                      </a:rPr>
                                      <m:t>2</m:t>
                                    </m:r>
                                  </m:sub>
                                </m:sSub>
                              </m:den>
                            </m:f>
                          </m:e>
                        </m:mr>
                        <m:mr>
                          <m:e>
                            <m:r>
                              <a:rPr lang="hr-HR" i="1">
                                <a:latin typeface="Cambria Math" panose="02040503050406030204" pitchFamily="18" charset="0"/>
                              </a:rPr>
                              <m:t>𝑥</m:t>
                            </m:r>
                            <m:r>
                              <a:rPr lang="hr-HR" i="0">
                                <a:latin typeface="Cambria Math" panose="02040503050406030204" pitchFamily="18" charset="0"/>
                              </a:rPr>
                              <m:t>=</m:t>
                            </m:r>
                            <m:f>
                              <m:fPr>
                                <m:ctrlPr>
                                  <a:rPr lang="hr-HR" i="1">
                                    <a:latin typeface="Cambria Math" panose="02040503050406030204" pitchFamily="18" charset="0"/>
                                  </a:rPr>
                                </m:ctrlPr>
                              </m:fPr>
                              <m:num>
                                <m:r>
                                  <a:rPr lang="hr-HR" i="0">
                                    <a:latin typeface="Cambria Math" panose="02040503050406030204" pitchFamily="18" charset="0"/>
                                  </a:rPr>
                                  <m:t>1.76⋅</m:t>
                                </m:r>
                                <m:sSup>
                                  <m:sSupPr>
                                    <m:ctrlPr>
                                      <a:rPr lang="hr-HR" i="1">
                                        <a:latin typeface="Cambria Math" panose="02040503050406030204" pitchFamily="18" charset="0"/>
                                      </a:rPr>
                                    </m:ctrlPr>
                                  </m:sSupPr>
                                  <m:e>
                                    <m:r>
                                      <a:rPr lang="hr-HR" i="0">
                                        <a:latin typeface="Cambria Math" panose="02040503050406030204" pitchFamily="18" charset="0"/>
                                      </a:rPr>
                                      <m:t>10</m:t>
                                    </m:r>
                                  </m:e>
                                  <m:sup>
                                    <m:r>
                                      <a:rPr lang="hr-HR" i="0">
                                        <a:latin typeface="Cambria Math" panose="02040503050406030204" pitchFamily="18" charset="0"/>
                                      </a:rPr>
                                      <m:t>16</m:t>
                                    </m:r>
                                  </m:sup>
                                </m:sSup>
                              </m:num>
                              <m:den>
                                <m:r>
                                  <a:rPr lang="hr-HR" i="0">
                                    <a:latin typeface="Cambria Math" panose="02040503050406030204" pitchFamily="18" charset="0"/>
                                  </a:rPr>
                                  <m:t>1.76⋅</m:t>
                                </m:r>
                                <m:sSup>
                                  <m:sSupPr>
                                    <m:ctrlPr>
                                      <a:rPr lang="hr-HR" i="1">
                                        <a:latin typeface="Cambria Math" panose="02040503050406030204" pitchFamily="18" charset="0"/>
                                      </a:rPr>
                                    </m:ctrlPr>
                                  </m:sSupPr>
                                  <m:e>
                                    <m:r>
                                      <a:rPr lang="hr-HR" i="0">
                                        <a:latin typeface="Cambria Math" panose="02040503050406030204" pitchFamily="18" charset="0"/>
                                      </a:rPr>
                                      <m:t>10</m:t>
                                    </m:r>
                                  </m:e>
                                  <m:sup>
                                    <m:r>
                                      <a:rPr lang="hr-HR" i="0">
                                        <a:latin typeface="Cambria Math" panose="02040503050406030204" pitchFamily="18" charset="0"/>
                                      </a:rPr>
                                      <m:t>13</m:t>
                                    </m:r>
                                  </m:sup>
                                </m:sSup>
                              </m:den>
                            </m:f>
                          </m:e>
                        </m:mr>
                        <m:mr>
                          <m:e>
                            <m:r>
                              <a:rPr lang="hr-HR" i="1">
                                <a:latin typeface="Cambria Math" panose="02040503050406030204" pitchFamily="18" charset="0"/>
                              </a:rPr>
                              <m:t>𝑥</m:t>
                            </m:r>
                            <m:r>
                              <a:rPr lang="hr-HR" i="0">
                                <a:latin typeface="Cambria Math" panose="02040503050406030204" pitchFamily="18" charset="0"/>
                              </a:rPr>
                              <m:t>=1000</m:t>
                            </m:r>
                          </m:e>
                        </m:mr>
                      </m:m>
                    </m:oMath>
                  </m:oMathPara>
                </a14:m>
                <a:endParaRPr lang="hr-HR" dirty="0"/>
              </a:p>
            </p:txBody>
          </p:sp>
        </mc:Choice>
        <mc:Fallback xmlns="">
          <p:sp>
            <p:nvSpPr>
              <p:cNvPr id="6" name="Pravokutnik 5"/>
              <p:cNvSpPr>
                <a:spLocks noRot="1" noChangeAspect="1" noMove="1" noResize="1" noEditPoints="1" noAdjustHandles="1" noChangeArrowheads="1" noChangeShapeType="1" noTextEdit="1"/>
              </p:cNvSpPr>
              <p:nvPr/>
            </p:nvSpPr>
            <p:spPr>
              <a:xfrm>
                <a:off x="7035710" y="4797152"/>
                <a:ext cx="1928778" cy="1482906"/>
              </a:xfrm>
              <a:prstGeom prst="rect">
                <a:avLst/>
              </a:prstGeom>
              <a:blipFill rotWithShape="0">
                <a:blip r:embed="rId7"/>
                <a:stretch>
                  <a:fillRect/>
                </a:stretch>
              </a:blipFill>
            </p:spPr>
            <p:txBody>
              <a:bodyPr/>
              <a:lstStyle/>
              <a:p>
                <a:r>
                  <a:rPr lang="hr-HR">
                    <a:noFill/>
                  </a:rPr>
                  <a:t> </a:t>
                </a:r>
              </a:p>
            </p:txBody>
          </p:sp>
        </mc:Fallback>
      </mc:AlternateContent>
      <p:sp>
        <p:nvSpPr>
          <p:cNvPr id="7" name="Action Button: Home 12">
            <a:hlinkClick r:id="rId8" action="ppaction://hlinksldjump" highlightClick="1"/>
          </p:cNvPr>
          <p:cNvSpPr/>
          <p:nvPr/>
        </p:nvSpPr>
        <p:spPr>
          <a:xfrm>
            <a:off x="8370077" y="6291651"/>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2696538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err="1"/>
              <a:t>Example</a:t>
            </a:r>
            <a:r>
              <a:rPr lang="hr-HR" altLang="sr-Latn-RS" dirty="0"/>
              <a:t> 5</a:t>
            </a:r>
            <a:endParaRPr lang="hr-HR" dirty="0"/>
          </a:p>
        </p:txBody>
      </p:sp>
      <p:sp>
        <p:nvSpPr>
          <p:cNvPr id="3" name="Rezervirano mjesto sadržaja 2"/>
          <p:cNvSpPr>
            <a:spLocks noGrp="1"/>
          </p:cNvSpPr>
          <p:nvPr>
            <p:ph idx="1"/>
          </p:nvPr>
        </p:nvSpPr>
        <p:spPr/>
        <p:txBody>
          <a:bodyPr>
            <a:normAutofit/>
          </a:bodyPr>
          <a:lstStyle/>
          <a:p>
            <a:pPr marL="0" indent="0">
              <a:buNone/>
            </a:pPr>
            <a:r>
              <a:rPr lang="en-US" altLang="sr-Latn-RS" sz="2400" dirty="0"/>
              <a:t>If an earthquake </a:t>
            </a:r>
            <a:r>
              <a:rPr lang="hr-HR" altLang="sr-Latn-RS" sz="2400" dirty="0" err="1"/>
              <a:t>is</a:t>
            </a:r>
            <a:r>
              <a:rPr lang="hr-HR" altLang="sr-Latn-RS" sz="2400" dirty="0"/>
              <a:t> </a:t>
            </a:r>
            <a:r>
              <a:rPr lang="en-US" altLang="sr-Latn-RS" sz="2400" dirty="0"/>
              <a:t>1000 times stronger than any other earthquake, </a:t>
            </a:r>
            <a:r>
              <a:rPr lang="hr-HR" altLang="sr-Latn-RS" sz="2400" dirty="0" err="1"/>
              <a:t>what</a:t>
            </a:r>
            <a:r>
              <a:rPr lang="hr-HR" altLang="sr-Latn-RS" sz="2400" dirty="0"/>
              <a:t> </a:t>
            </a:r>
            <a:r>
              <a:rPr lang="hr-HR" altLang="sr-Latn-RS" sz="2400" dirty="0" err="1"/>
              <a:t>is</a:t>
            </a:r>
            <a:r>
              <a:rPr lang="hr-HR" altLang="sr-Latn-RS" sz="2400" dirty="0"/>
              <a:t> </a:t>
            </a:r>
            <a:r>
              <a:rPr lang="hr-HR" altLang="sr-Latn-RS" sz="2400" dirty="0" err="1"/>
              <a:t>the</a:t>
            </a:r>
            <a:r>
              <a:rPr lang="hr-HR" altLang="sr-Latn-RS" sz="2400" dirty="0"/>
              <a:t> </a:t>
            </a:r>
            <a:r>
              <a:rPr lang="hr-HR" altLang="sr-Latn-RS" sz="2400" dirty="0" err="1"/>
              <a:t>difference</a:t>
            </a:r>
            <a:r>
              <a:rPr lang="hr-HR" altLang="sr-Latn-RS" sz="2400" dirty="0"/>
              <a:t> </a:t>
            </a:r>
            <a:r>
              <a:rPr lang="en-US" altLang="sr-Latn-RS" sz="2400" dirty="0"/>
              <a:t>of </a:t>
            </a:r>
            <a:r>
              <a:rPr lang="en-US" altLang="sr-Latn-RS" sz="2400" dirty="0" err="1"/>
              <a:t>th</a:t>
            </a:r>
            <a:r>
              <a:rPr lang="hr-HR" altLang="sr-Latn-RS" sz="2400" dirty="0"/>
              <a:t>e</a:t>
            </a:r>
            <a:r>
              <a:rPr lang="en-US" altLang="sr-Latn-RS" sz="2400" dirty="0"/>
              <a:t>s</a:t>
            </a:r>
            <a:r>
              <a:rPr lang="hr-HR" altLang="sr-Latn-RS" sz="2400" dirty="0"/>
              <a:t>e</a:t>
            </a:r>
            <a:r>
              <a:rPr lang="en-US" altLang="sr-Latn-RS" sz="2400" dirty="0"/>
              <a:t> earthquake</a:t>
            </a:r>
            <a:r>
              <a:rPr lang="hr-HR" altLang="sr-Latn-RS" sz="2400" dirty="0"/>
              <a:t>s</a:t>
            </a:r>
            <a:r>
              <a:rPr lang="en-US" altLang="sr-Latn-RS" sz="2400" dirty="0"/>
              <a:t>  on the Richter scale</a:t>
            </a:r>
            <a:r>
              <a:rPr lang="hr-HR" altLang="sr-Latn-RS" sz="2400" dirty="0"/>
              <a:t>?</a:t>
            </a:r>
          </a:p>
          <a:p>
            <a:pPr marL="0" indent="0">
              <a:buNone/>
            </a:pPr>
            <a:r>
              <a:rPr lang="hr-HR" sz="2400" b="1" dirty="0" err="1" smtClean="0"/>
              <a:t>Solution</a:t>
            </a:r>
            <a:r>
              <a:rPr lang="hr-HR" sz="2400" b="1" dirty="0" smtClean="0"/>
              <a:t>:</a:t>
            </a:r>
            <a:endParaRPr lang="hr-HR" sz="2400" b="1" dirty="0"/>
          </a:p>
        </p:txBody>
      </p:sp>
      <p:graphicFrame>
        <p:nvGraphicFramePr>
          <p:cNvPr id="4" name="Object 4"/>
          <p:cNvGraphicFramePr>
            <a:graphicFrameLocks noChangeAspect="1"/>
          </p:cNvGraphicFramePr>
          <p:nvPr>
            <p:extLst>
              <p:ext uri="{D42A27DB-BD31-4B8C-83A1-F6EECF244321}">
                <p14:modId xmlns:p14="http://schemas.microsoft.com/office/powerpoint/2010/main" val="1826441344"/>
              </p:ext>
            </p:extLst>
          </p:nvPr>
        </p:nvGraphicFramePr>
        <p:xfrm>
          <a:off x="2051720" y="2924944"/>
          <a:ext cx="6121400" cy="2997200"/>
        </p:xfrm>
        <a:graphic>
          <a:graphicData uri="http://schemas.openxmlformats.org/presentationml/2006/ole">
            <mc:AlternateContent xmlns:mc="http://schemas.openxmlformats.org/markup-compatibility/2006">
              <mc:Choice xmlns:v="urn:schemas-microsoft-com:vml" Requires="v">
                <p:oleObj spid="_x0000_s8203" name="Equation" r:id="rId3" imgW="3733560" imgH="1828800" progId="Equation.DSMT4">
                  <p:embed/>
                </p:oleObj>
              </mc:Choice>
              <mc:Fallback>
                <p:oleObj name="Equation" r:id="rId3" imgW="3733560" imgH="1828800" progId="Equation.DSMT4">
                  <p:embed/>
                  <p:pic>
                    <p:nvPicPr>
                      <p:cNvPr id="0" name=""/>
                      <p:cNvPicPr>
                        <a:picLocks noChangeAspect="1" noChangeArrowheads="1"/>
                      </p:cNvPicPr>
                      <p:nvPr/>
                    </p:nvPicPr>
                    <p:blipFill>
                      <a:blip r:embed="rId4"/>
                      <a:srcRect/>
                      <a:stretch>
                        <a:fillRect/>
                      </a:stretch>
                    </p:blipFill>
                    <p:spPr bwMode="auto">
                      <a:xfrm>
                        <a:off x="2051720" y="2924944"/>
                        <a:ext cx="612140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Pravokutnik 4"/>
          <p:cNvSpPr/>
          <p:nvPr/>
        </p:nvSpPr>
        <p:spPr>
          <a:xfrm>
            <a:off x="2049255" y="6112158"/>
            <a:ext cx="4267194" cy="400110"/>
          </a:xfrm>
          <a:prstGeom prst="rect">
            <a:avLst/>
          </a:prstGeom>
        </p:spPr>
        <p:txBody>
          <a:bodyPr wrap="none">
            <a:spAutoFit/>
          </a:bodyPr>
          <a:lstStyle/>
          <a:p>
            <a:pPr>
              <a:spcBef>
                <a:spcPct val="0"/>
              </a:spcBef>
              <a:buClrTx/>
              <a:buFontTx/>
              <a:buNone/>
            </a:pPr>
            <a:r>
              <a:rPr lang="en-US" altLang="sr-Latn-RS" sz="2000" dirty="0"/>
              <a:t>The difference on the Richter scale is </a:t>
            </a:r>
            <a:r>
              <a:rPr lang="en-US" altLang="sr-Latn-RS" sz="2000" dirty="0" smtClean="0"/>
              <a:t>2</a:t>
            </a:r>
            <a:r>
              <a:rPr lang="hr-HR" altLang="sr-Latn-RS" sz="2000" dirty="0" smtClean="0"/>
              <a:t>.</a:t>
            </a:r>
            <a:endParaRPr lang="hr-HR" altLang="sr-Latn-RS" sz="2000" dirty="0"/>
          </a:p>
        </p:txBody>
      </p:sp>
      <p:sp>
        <p:nvSpPr>
          <p:cNvPr id="6" name="Action Button: Home 12">
            <a:hlinkClick r:id="rId5"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393723355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Tasks</a:t>
            </a:r>
            <a:endParaRPr lang="hr-HR" dirty="0"/>
          </a:p>
        </p:txBody>
      </p:sp>
      <p:sp>
        <p:nvSpPr>
          <p:cNvPr id="3" name="Rezervirano mjesto sadržaja 2"/>
          <p:cNvSpPr>
            <a:spLocks noGrp="1"/>
          </p:cNvSpPr>
          <p:nvPr>
            <p:ph idx="1"/>
          </p:nvPr>
        </p:nvSpPr>
        <p:spPr/>
        <p:txBody>
          <a:bodyPr>
            <a:normAutofit lnSpcReduction="10000"/>
          </a:bodyPr>
          <a:lstStyle/>
          <a:p>
            <a:pPr marL="0" indent="0">
              <a:buNone/>
            </a:pPr>
            <a:r>
              <a:rPr lang="hr-HR" altLang="sr-Latn-RS" sz="2400" dirty="0" smtClean="0"/>
              <a:t>1.The </a:t>
            </a:r>
            <a:r>
              <a:rPr lang="hr-HR" altLang="sr-Latn-RS" sz="2400" dirty="0"/>
              <a:t>1906 </a:t>
            </a:r>
            <a:r>
              <a:rPr lang="hr-HR" altLang="sr-Latn-RS" sz="2400" dirty="0" err="1"/>
              <a:t>earthquake</a:t>
            </a:r>
            <a:r>
              <a:rPr lang="hr-HR" altLang="sr-Latn-RS" sz="2400" dirty="0"/>
              <a:t> </a:t>
            </a:r>
            <a:r>
              <a:rPr lang="hr-HR" altLang="sr-Latn-RS" sz="2400" dirty="0" err="1"/>
              <a:t>in</a:t>
            </a:r>
            <a:r>
              <a:rPr lang="hr-HR" altLang="sr-Latn-RS" sz="2400" dirty="0"/>
              <a:t> San Francisco had </a:t>
            </a:r>
            <a:r>
              <a:rPr lang="hr-HR" altLang="sr-Latn-RS" sz="2400" dirty="0" err="1"/>
              <a:t>an</a:t>
            </a:r>
            <a:r>
              <a:rPr lang="hr-HR" altLang="sr-Latn-RS" sz="2400" dirty="0"/>
              <a:t> </a:t>
            </a:r>
            <a:r>
              <a:rPr lang="hr-HR" altLang="sr-Latn-RS" sz="2400" dirty="0" err="1"/>
              <a:t>estimated</a:t>
            </a:r>
            <a:r>
              <a:rPr lang="hr-HR" altLang="sr-Latn-RS" sz="2400" dirty="0"/>
              <a:t> </a:t>
            </a:r>
            <a:r>
              <a:rPr lang="hr-HR" altLang="sr-Latn-RS" sz="2400" dirty="0" smtClean="0"/>
              <a:t>  magnitude </a:t>
            </a:r>
            <a:r>
              <a:rPr lang="hr-HR" altLang="sr-Latn-RS" sz="2400" dirty="0" err="1"/>
              <a:t>of</a:t>
            </a:r>
            <a:r>
              <a:rPr lang="hr-HR" altLang="sr-Latn-RS" sz="2400" dirty="0"/>
              <a:t> 8.3 on </a:t>
            </a:r>
            <a:r>
              <a:rPr lang="hr-HR" altLang="sr-Latn-RS" sz="2400" dirty="0" err="1"/>
              <a:t>the</a:t>
            </a:r>
            <a:r>
              <a:rPr lang="hr-HR" altLang="sr-Latn-RS" sz="2400" dirty="0"/>
              <a:t> </a:t>
            </a:r>
            <a:r>
              <a:rPr lang="hr-HR" altLang="sr-Latn-RS" sz="2400" dirty="0" err="1"/>
              <a:t>Richter</a:t>
            </a:r>
            <a:r>
              <a:rPr lang="hr-HR" altLang="sr-Latn-RS" sz="2400" dirty="0"/>
              <a:t> </a:t>
            </a:r>
            <a:r>
              <a:rPr lang="hr-HR" altLang="sr-Latn-RS" sz="2400" dirty="0" err="1"/>
              <a:t>scale</a:t>
            </a:r>
            <a:r>
              <a:rPr lang="hr-HR" altLang="sr-Latn-RS" sz="2400" dirty="0"/>
              <a:t>. In </a:t>
            </a:r>
            <a:r>
              <a:rPr lang="hr-HR" altLang="sr-Latn-RS" sz="2400" dirty="0" err="1"/>
              <a:t>the</a:t>
            </a:r>
            <a:r>
              <a:rPr lang="hr-HR" altLang="sr-Latn-RS" sz="2400" dirty="0"/>
              <a:t> same </a:t>
            </a:r>
            <a:r>
              <a:rPr lang="hr-HR" altLang="sr-Latn-RS" sz="2400" dirty="0" err="1"/>
              <a:t>year</a:t>
            </a:r>
            <a:r>
              <a:rPr lang="hr-HR" altLang="sr-Latn-RS" sz="2400" dirty="0"/>
              <a:t> a </a:t>
            </a:r>
            <a:r>
              <a:rPr lang="hr-HR" altLang="sr-Latn-RS" sz="2400" dirty="0" err="1"/>
              <a:t>powerful</a:t>
            </a:r>
            <a:r>
              <a:rPr lang="hr-HR" altLang="sr-Latn-RS" sz="2400" dirty="0"/>
              <a:t> </a:t>
            </a:r>
            <a:r>
              <a:rPr lang="hr-HR" altLang="sr-Latn-RS" sz="2400" dirty="0" err="1"/>
              <a:t>earthquake</a:t>
            </a:r>
            <a:r>
              <a:rPr lang="hr-HR" altLang="sr-Latn-RS" sz="2400" dirty="0"/>
              <a:t> </a:t>
            </a:r>
            <a:r>
              <a:rPr lang="hr-HR" altLang="sr-Latn-RS" sz="2400" dirty="0" err="1"/>
              <a:t>occurred</a:t>
            </a:r>
            <a:r>
              <a:rPr lang="hr-HR" altLang="sr-Latn-RS" sz="2400" dirty="0"/>
              <a:t> on </a:t>
            </a:r>
            <a:r>
              <a:rPr lang="hr-HR" altLang="sr-Latn-RS" sz="2400" dirty="0" err="1"/>
              <a:t>the</a:t>
            </a:r>
            <a:r>
              <a:rPr lang="hr-HR" altLang="sr-Latn-RS" sz="2400" dirty="0"/>
              <a:t> </a:t>
            </a:r>
            <a:r>
              <a:rPr lang="hr-HR" altLang="sr-Latn-RS" sz="2400" dirty="0" err="1"/>
              <a:t>Colombia-Ecuador</a:t>
            </a:r>
            <a:r>
              <a:rPr lang="hr-HR" altLang="sr-Latn-RS" sz="2400" dirty="0"/>
              <a:t> </a:t>
            </a:r>
            <a:r>
              <a:rPr lang="hr-HR" altLang="sr-Latn-RS" sz="2400" dirty="0" err="1"/>
              <a:t>border</a:t>
            </a:r>
            <a:r>
              <a:rPr lang="hr-HR" altLang="sr-Latn-RS" sz="2400" dirty="0"/>
              <a:t> </a:t>
            </a:r>
            <a:r>
              <a:rPr lang="hr-HR" altLang="sr-Latn-RS" sz="2400" dirty="0" err="1"/>
              <a:t>and</a:t>
            </a:r>
            <a:r>
              <a:rPr lang="hr-HR" altLang="sr-Latn-RS" sz="2400" dirty="0"/>
              <a:t> </a:t>
            </a:r>
            <a:r>
              <a:rPr lang="hr-HR" altLang="sr-Latn-RS" sz="2400" dirty="0" err="1"/>
              <a:t>was</a:t>
            </a:r>
            <a:r>
              <a:rPr lang="hr-HR" altLang="sr-Latn-RS" sz="2400" dirty="0"/>
              <a:t> </a:t>
            </a:r>
            <a:r>
              <a:rPr lang="hr-HR" altLang="sr-Latn-RS" sz="2400" dirty="0" err="1"/>
              <a:t>four</a:t>
            </a:r>
            <a:r>
              <a:rPr lang="hr-HR" altLang="sr-Latn-RS" sz="2400" dirty="0"/>
              <a:t> </a:t>
            </a:r>
            <a:r>
              <a:rPr lang="hr-HR" altLang="sr-Latn-RS" sz="2400" dirty="0" err="1"/>
              <a:t>times</a:t>
            </a:r>
            <a:r>
              <a:rPr lang="hr-HR" altLang="sr-Latn-RS" sz="2400" dirty="0"/>
              <a:t> as </a:t>
            </a:r>
            <a:r>
              <a:rPr lang="hr-HR" altLang="sr-Latn-RS" sz="2400" dirty="0" err="1"/>
              <a:t>intense</a:t>
            </a:r>
            <a:r>
              <a:rPr lang="hr-HR" altLang="sr-Latn-RS" sz="2400" dirty="0"/>
              <a:t>. </a:t>
            </a:r>
            <a:r>
              <a:rPr lang="hr-HR" altLang="sr-Latn-RS" sz="2400" dirty="0" err="1"/>
              <a:t>What</a:t>
            </a:r>
            <a:r>
              <a:rPr lang="hr-HR" altLang="sr-Latn-RS" sz="2400" dirty="0"/>
              <a:t> </a:t>
            </a:r>
            <a:r>
              <a:rPr lang="hr-HR" altLang="sr-Latn-RS" sz="2400" dirty="0" err="1"/>
              <a:t>was</a:t>
            </a:r>
            <a:r>
              <a:rPr lang="hr-HR" altLang="sr-Latn-RS" sz="2400" dirty="0"/>
              <a:t> </a:t>
            </a:r>
            <a:r>
              <a:rPr lang="hr-HR" altLang="sr-Latn-RS" sz="2400" dirty="0" err="1"/>
              <a:t>the</a:t>
            </a:r>
            <a:r>
              <a:rPr lang="hr-HR" altLang="sr-Latn-RS" sz="2400" dirty="0"/>
              <a:t> magnitude </a:t>
            </a:r>
            <a:r>
              <a:rPr lang="hr-HR" altLang="sr-Latn-RS" sz="2400" dirty="0" err="1"/>
              <a:t>of</a:t>
            </a:r>
            <a:r>
              <a:rPr lang="hr-HR" altLang="sr-Latn-RS" sz="2400" dirty="0"/>
              <a:t> </a:t>
            </a:r>
            <a:r>
              <a:rPr lang="hr-HR" altLang="sr-Latn-RS" sz="2400" dirty="0" err="1"/>
              <a:t>the</a:t>
            </a:r>
            <a:r>
              <a:rPr lang="hr-HR" altLang="sr-Latn-RS" sz="2400" dirty="0"/>
              <a:t> </a:t>
            </a:r>
            <a:r>
              <a:rPr lang="hr-HR" altLang="sr-Latn-RS" sz="2400" dirty="0" err="1"/>
              <a:t>Colombia-Ecuator</a:t>
            </a:r>
            <a:r>
              <a:rPr lang="hr-HR" altLang="sr-Latn-RS" sz="2400" dirty="0"/>
              <a:t> </a:t>
            </a:r>
            <a:r>
              <a:rPr lang="hr-HR" altLang="sr-Latn-RS" sz="2400" dirty="0" err="1"/>
              <a:t>earthquake</a:t>
            </a:r>
            <a:r>
              <a:rPr lang="hr-HR" altLang="sr-Latn-RS" sz="2400" dirty="0" smtClean="0"/>
              <a:t>?</a:t>
            </a:r>
          </a:p>
          <a:p>
            <a:pPr marL="0" indent="0">
              <a:buNone/>
            </a:pPr>
            <a:endParaRPr lang="hr-HR" altLang="sr-Latn-RS" sz="2400" dirty="0" smtClean="0"/>
          </a:p>
          <a:p>
            <a:pPr marL="0" indent="0">
              <a:buNone/>
            </a:pPr>
            <a:r>
              <a:rPr lang="hr-HR" altLang="sr-Latn-RS" sz="2400" dirty="0" smtClean="0"/>
              <a:t>2. </a:t>
            </a:r>
            <a:r>
              <a:rPr lang="hr-HR" altLang="sr-Latn-RS" sz="2400" dirty="0" err="1" smtClean="0"/>
              <a:t>The</a:t>
            </a:r>
            <a:r>
              <a:rPr lang="hr-HR" altLang="sr-Latn-RS" sz="2400" dirty="0" smtClean="0"/>
              <a:t> </a:t>
            </a:r>
            <a:r>
              <a:rPr lang="hr-HR" altLang="sr-Latn-RS" sz="2400" dirty="0"/>
              <a:t>1989 Loma </a:t>
            </a:r>
            <a:r>
              <a:rPr lang="hr-HR" altLang="sr-Latn-RS" sz="2400" dirty="0" err="1"/>
              <a:t>Prieta</a:t>
            </a:r>
            <a:r>
              <a:rPr lang="hr-HR" altLang="sr-Latn-RS" sz="2400" dirty="0"/>
              <a:t> </a:t>
            </a:r>
            <a:r>
              <a:rPr lang="hr-HR" altLang="sr-Latn-RS" sz="2400" dirty="0" err="1"/>
              <a:t>earthquake</a:t>
            </a:r>
            <a:r>
              <a:rPr lang="hr-HR" altLang="sr-Latn-RS" sz="2400" dirty="0"/>
              <a:t> </a:t>
            </a:r>
            <a:r>
              <a:rPr lang="hr-HR" altLang="sr-Latn-RS" sz="2400" dirty="0" err="1"/>
              <a:t>that</a:t>
            </a:r>
            <a:r>
              <a:rPr lang="hr-HR" altLang="sr-Latn-RS" sz="2400" dirty="0"/>
              <a:t> </a:t>
            </a:r>
            <a:r>
              <a:rPr lang="hr-HR" altLang="sr-Latn-RS" sz="2400" dirty="0" err="1"/>
              <a:t>shook</a:t>
            </a:r>
            <a:r>
              <a:rPr lang="hr-HR" altLang="sr-Latn-RS" sz="2400" dirty="0"/>
              <a:t> San Francisco had a magnitude </a:t>
            </a:r>
            <a:r>
              <a:rPr lang="hr-HR" altLang="sr-Latn-RS" sz="2400" dirty="0" err="1"/>
              <a:t>of</a:t>
            </a:r>
            <a:r>
              <a:rPr lang="hr-HR" altLang="sr-Latn-RS" sz="2400" dirty="0"/>
              <a:t>  7.1. How </a:t>
            </a:r>
            <a:r>
              <a:rPr lang="hr-HR" altLang="sr-Latn-RS" sz="2400" dirty="0" err="1"/>
              <a:t>many</a:t>
            </a:r>
            <a:r>
              <a:rPr lang="hr-HR" altLang="sr-Latn-RS" sz="2400" dirty="0"/>
              <a:t> </a:t>
            </a:r>
            <a:r>
              <a:rPr lang="hr-HR" altLang="sr-Latn-RS" sz="2400" dirty="0" err="1"/>
              <a:t>times</a:t>
            </a:r>
            <a:r>
              <a:rPr lang="hr-HR" altLang="sr-Latn-RS" sz="2400" dirty="0"/>
              <a:t> </a:t>
            </a:r>
            <a:r>
              <a:rPr lang="hr-HR" altLang="sr-Latn-RS" sz="2400" dirty="0" err="1"/>
              <a:t>was</a:t>
            </a:r>
            <a:r>
              <a:rPr lang="hr-HR" altLang="sr-Latn-RS" sz="2400" dirty="0"/>
              <a:t> </a:t>
            </a:r>
            <a:r>
              <a:rPr lang="hr-HR" altLang="sr-Latn-RS" sz="2400" dirty="0" err="1"/>
              <a:t>the</a:t>
            </a:r>
            <a:r>
              <a:rPr lang="hr-HR" altLang="sr-Latn-RS" sz="2400" dirty="0"/>
              <a:t> 1906 </a:t>
            </a:r>
            <a:r>
              <a:rPr lang="hr-HR" altLang="sr-Latn-RS" sz="2400" dirty="0" err="1"/>
              <a:t>earthquake</a:t>
            </a:r>
            <a:r>
              <a:rPr lang="hr-HR" altLang="sr-Latn-RS" sz="2400" dirty="0"/>
              <a:t> </a:t>
            </a:r>
            <a:r>
              <a:rPr lang="hr-HR" altLang="sr-Latn-RS" sz="2400" dirty="0" err="1"/>
              <a:t>stronger</a:t>
            </a:r>
            <a:r>
              <a:rPr lang="hr-HR" altLang="sr-Latn-RS" sz="2400" dirty="0"/>
              <a:t> </a:t>
            </a:r>
            <a:r>
              <a:rPr lang="hr-HR" altLang="sr-Latn-RS" sz="2400" dirty="0" err="1"/>
              <a:t>than</a:t>
            </a:r>
            <a:r>
              <a:rPr lang="hr-HR" altLang="sr-Latn-RS" sz="2400" dirty="0"/>
              <a:t> the1989 event</a:t>
            </a:r>
            <a:r>
              <a:rPr lang="hr-HR" altLang="sr-Latn-RS" sz="2400" dirty="0" smtClean="0"/>
              <a:t>?</a:t>
            </a:r>
          </a:p>
          <a:p>
            <a:pPr marL="0" indent="0">
              <a:buNone/>
            </a:pPr>
            <a:endParaRPr lang="hr-HR" altLang="sr-Latn-RS" sz="2400" dirty="0" smtClean="0"/>
          </a:p>
          <a:p>
            <a:pPr marL="0" indent="0">
              <a:buNone/>
            </a:pPr>
            <a:r>
              <a:rPr lang="hr-HR" altLang="sr-Latn-RS" sz="2400" dirty="0" smtClean="0"/>
              <a:t>3.</a:t>
            </a:r>
            <a:r>
              <a:rPr lang="en-US" altLang="sr-Latn-RS" sz="2400" dirty="0"/>
              <a:t> How many times</a:t>
            </a:r>
            <a:r>
              <a:rPr lang="hr-HR" altLang="sr-Latn-RS" sz="2400" dirty="0"/>
              <a:t> </a:t>
            </a:r>
            <a:r>
              <a:rPr lang="hr-HR" altLang="sr-Latn-RS" sz="2400" dirty="0" err="1"/>
              <a:t>was</a:t>
            </a:r>
            <a:r>
              <a:rPr lang="en-US" altLang="sr-Latn-RS" sz="2400" dirty="0"/>
              <a:t> </a:t>
            </a:r>
            <a:r>
              <a:rPr lang="hr-HR" altLang="sr-Latn-RS" sz="2400" dirty="0" err="1"/>
              <a:t>the</a:t>
            </a:r>
            <a:r>
              <a:rPr lang="en-US" altLang="sr-Latn-RS" sz="2400" dirty="0"/>
              <a:t> earthquake in Mexico in 1978 (7.9)</a:t>
            </a:r>
            <a:r>
              <a:rPr lang="hr-HR" altLang="sr-Latn-RS" sz="2400" dirty="0"/>
              <a:t> </a:t>
            </a:r>
            <a:r>
              <a:rPr lang="en-US" altLang="sr-Latn-RS" sz="2400" dirty="0"/>
              <a:t> </a:t>
            </a:r>
            <a:r>
              <a:rPr lang="hr-HR" altLang="sr-Latn-RS" sz="2400" dirty="0" err="1"/>
              <a:t>stronger</a:t>
            </a:r>
            <a:r>
              <a:rPr lang="en-US" altLang="sr-Latn-RS" sz="2400" dirty="0"/>
              <a:t> than the 1994 earthquake in LA (6.6)</a:t>
            </a:r>
            <a:r>
              <a:rPr lang="hr-HR" altLang="sr-Latn-RS" sz="2400" dirty="0"/>
              <a:t> ?</a:t>
            </a:r>
          </a:p>
          <a:p>
            <a:pPr marL="0" indent="0">
              <a:buNone/>
            </a:pPr>
            <a:endParaRPr lang="hr-HR" altLang="sr-Latn-RS" sz="2400" dirty="0"/>
          </a:p>
          <a:p>
            <a:pPr marL="0" indent="0">
              <a:buNone/>
            </a:pPr>
            <a:endParaRPr lang="hr-HR" sz="2400" dirty="0"/>
          </a:p>
        </p:txBody>
      </p:sp>
      <p:sp>
        <p:nvSpPr>
          <p:cNvPr id="4" name="Action Button: Home 12">
            <a:hlinkClick r:id="rId2"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4160616217"/>
      </p:ext>
    </p:extLst>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hr-HR" altLang="sr-Latn-RS" dirty="0" smtClean="0"/>
              <a:t/>
            </a:r>
            <a:br>
              <a:rPr lang="hr-HR" altLang="sr-Latn-RS" dirty="0" smtClean="0"/>
            </a:br>
            <a:r>
              <a:rPr lang="hr-HR" altLang="sr-Latn-RS" dirty="0" smtClean="0"/>
              <a:t>  </a:t>
            </a:r>
            <a:r>
              <a:rPr lang="hr-HR" altLang="sr-Latn-RS" dirty="0" err="1" smtClean="0"/>
              <a:t>Linear</a:t>
            </a:r>
            <a:r>
              <a:rPr lang="hr-HR" altLang="sr-Latn-RS" dirty="0" smtClean="0"/>
              <a:t> </a:t>
            </a:r>
            <a:r>
              <a:rPr lang="hr-HR" altLang="sr-Latn-RS" dirty="0" err="1"/>
              <a:t>S</a:t>
            </a:r>
            <a:r>
              <a:rPr lang="hr-HR" altLang="sr-Latn-RS" dirty="0" err="1" smtClean="0"/>
              <a:t>cale</a:t>
            </a:r>
            <a:r>
              <a:rPr lang="hr-HR" altLang="sr-Latn-RS" dirty="0" smtClean="0"/>
              <a:t>, </a:t>
            </a:r>
            <a:r>
              <a:rPr lang="hr-HR" altLang="sr-Latn-RS" dirty="0" err="1" smtClean="0"/>
              <a:t>Logarithmic</a:t>
            </a:r>
            <a:r>
              <a:rPr lang="hr-HR" altLang="sr-Latn-RS" dirty="0" smtClean="0"/>
              <a:t> </a:t>
            </a:r>
            <a:r>
              <a:rPr lang="hr-HR" altLang="sr-Latn-RS" dirty="0" err="1"/>
              <a:t>S</a:t>
            </a:r>
            <a:r>
              <a:rPr lang="hr-HR" altLang="sr-Latn-RS" dirty="0" err="1" smtClean="0"/>
              <a:t>cale</a:t>
            </a:r>
            <a:r>
              <a:rPr lang="hr-HR" altLang="sr-Latn-RS" dirty="0"/>
              <a:t/>
            </a:r>
            <a:br>
              <a:rPr lang="hr-HR" altLang="sr-Latn-RS" dirty="0"/>
            </a:br>
            <a:endParaRPr lang="hr-HR" dirty="0"/>
          </a:p>
        </p:txBody>
      </p:sp>
      <p:cxnSp>
        <p:nvCxnSpPr>
          <p:cNvPr id="18" name="Ravni poveznik 17"/>
          <p:cNvCxnSpPr>
            <a:cxnSpLocks noChangeShapeType="1"/>
          </p:cNvCxnSpPr>
          <p:nvPr/>
        </p:nvCxnSpPr>
        <p:spPr bwMode="auto">
          <a:xfrm flipV="1">
            <a:off x="368490" y="2276872"/>
            <a:ext cx="7920038" cy="7143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ipsa 18"/>
          <p:cNvSpPr>
            <a:spLocks noChangeArrowheads="1"/>
          </p:cNvSpPr>
          <p:nvPr/>
        </p:nvSpPr>
        <p:spPr bwMode="auto">
          <a:xfrm>
            <a:off x="3841940" y="2251472"/>
            <a:ext cx="71438" cy="73025"/>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0" name="Elipsa 19"/>
          <p:cNvSpPr>
            <a:spLocks noChangeArrowheads="1"/>
          </p:cNvSpPr>
          <p:nvPr/>
        </p:nvSpPr>
        <p:spPr bwMode="auto">
          <a:xfrm>
            <a:off x="4545203" y="2256234"/>
            <a:ext cx="71437" cy="73025"/>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1" name="Elipsa 20"/>
          <p:cNvSpPr>
            <a:spLocks noChangeArrowheads="1"/>
          </p:cNvSpPr>
          <p:nvPr/>
        </p:nvSpPr>
        <p:spPr bwMode="auto">
          <a:xfrm>
            <a:off x="5257990" y="2251472"/>
            <a:ext cx="71438" cy="73025"/>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2" name="Elipsa 21"/>
          <p:cNvSpPr>
            <a:spLocks noChangeArrowheads="1"/>
          </p:cNvSpPr>
          <p:nvPr/>
        </p:nvSpPr>
        <p:spPr bwMode="auto">
          <a:xfrm>
            <a:off x="5924740" y="2240359"/>
            <a:ext cx="73025" cy="71438"/>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3" name="Elipsa 22"/>
          <p:cNvSpPr>
            <a:spLocks noChangeArrowheads="1"/>
          </p:cNvSpPr>
          <p:nvPr/>
        </p:nvSpPr>
        <p:spPr bwMode="auto">
          <a:xfrm>
            <a:off x="6642290" y="2245122"/>
            <a:ext cx="71438" cy="71437"/>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4" name="Elipsa 23"/>
          <p:cNvSpPr>
            <a:spLocks noChangeArrowheads="1"/>
          </p:cNvSpPr>
          <p:nvPr/>
        </p:nvSpPr>
        <p:spPr bwMode="auto">
          <a:xfrm>
            <a:off x="3125978" y="2251472"/>
            <a:ext cx="71437" cy="73025"/>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5" name="Elipsa 24"/>
          <p:cNvSpPr>
            <a:spLocks noChangeArrowheads="1"/>
          </p:cNvSpPr>
          <p:nvPr/>
        </p:nvSpPr>
        <p:spPr bwMode="auto">
          <a:xfrm>
            <a:off x="2427478" y="2265759"/>
            <a:ext cx="73025" cy="73025"/>
          </a:xfrm>
          <a:prstGeom prst="ellipse">
            <a:avLst/>
          </a:prstGeom>
          <a:solidFill>
            <a:srgbClr val="C0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26" name="TekstniOkvir 25"/>
          <p:cNvSpPr txBox="1">
            <a:spLocks noChangeArrowheads="1"/>
          </p:cNvSpPr>
          <p:nvPr/>
        </p:nvSpPr>
        <p:spPr bwMode="auto">
          <a:xfrm>
            <a:off x="3705415" y="2307395"/>
            <a:ext cx="2000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t>0</a:t>
            </a:r>
          </a:p>
        </p:txBody>
      </p:sp>
      <p:sp>
        <p:nvSpPr>
          <p:cNvPr id="27" name="TekstniOkvir 26"/>
          <p:cNvSpPr txBox="1">
            <a:spLocks noChangeArrowheads="1"/>
          </p:cNvSpPr>
          <p:nvPr/>
        </p:nvSpPr>
        <p:spPr bwMode="auto">
          <a:xfrm>
            <a:off x="4423571" y="2294736"/>
            <a:ext cx="44291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t>1</a:t>
            </a:r>
          </a:p>
        </p:txBody>
      </p:sp>
      <p:sp>
        <p:nvSpPr>
          <p:cNvPr id="28" name="TekstniOkvir 27"/>
          <p:cNvSpPr txBox="1">
            <a:spLocks noChangeArrowheads="1"/>
          </p:cNvSpPr>
          <p:nvPr/>
        </p:nvSpPr>
        <p:spPr bwMode="auto">
          <a:xfrm>
            <a:off x="5114738" y="2273549"/>
            <a:ext cx="4699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t>2</a:t>
            </a:r>
          </a:p>
        </p:txBody>
      </p:sp>
      <p:sp>
        <p:nvSpPr>
          <p:cNvPr id="29" name="TekstniOkvir 28"/>
          <p:cNvSpPr txBox="1">
            <a:spLocks noChangeArrowheads="1"/>
          </p:cNvSpPr>
          <p:nvPr/>
        </p:nvSpPr>
        <p:spPr bwMode="auto">
          <a:xfrm>
            <a:off x="5784246" y="2271962"/>
            <a:ext cx="3730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a:t>3</a:t>
            </a:r>
          </a:p>
        </p:txBody>
      </p:sp>
      <p:sp>
        <p:nvSpPr>
          <p:cNvPr id="30" name="TekstniOkvir 29"/>
          <p:cNvSpPr txBox="1">
            <a:spLocks noChangeArrowheads="1"/>
          </p:cNvSpPr>
          <p:nvPr/>
        </p:nvSpPr>
        <p:spPr bwMode="auto">
          <a:xfrm>
            <a:off x="2916098" y="2307395"/>
            <a:ext cx="444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t>-1</a:t>
            </a:r>
          </a:p>
        </p:txBody>
      </p:sp>
      <p:sp>
        <p:nvSpPr>
          <p:cNvPr id="31" name="TekstniOkvir 30"/>
          <p:cNvSpPr txBox="1">
            <a:spLocks noChangeArrowheads="1"/>
          </p:cNvSpPr>
          <p:nvPr/>
        </p:nvSpPr>
        <p:spPr bwMode="auto">
          <a:xfrm>
            <a:off x="2212642" y="2306601"/>
            <a:ext cx="447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t>-2</a:t>
            </a:r>
          </a:p>
        </p:txBody>
      </p:sp>
      <p:cxnSp>
        <p:nvCxnSpPr>
          <p:cNvPr id="32" name="Ravni poveznik sa strelicom 31"/>
          <p:cNvCxnSpPr>
            <a:cxnSpLocks noChangeShapeType="1"/>
          </p:cNvCxnSpPr>
          <p:nvPr/>
        </p:nvCxnSpPr>
        <p:spPr bwMode="auto">
          <a:xfrm>
            <a:off x="7929753" y="2265759"/>
            <a:ext cx="35877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Pravokutnik 32"/>
          <p:cNvSpPr/>
          <p:nvPr/>
        </p:nvSpPr>
        <p:spPr>
          <a:xfrm>
            <a:off x="214502" y="2852936"/>
            <a:ext cx="8677977" cy="1323439"/>
          </a:xfrm>
          <a:prstGeom prst="rect">
            <a:avLst/>
          </a:prstGeom>
        </p:spPr>
        <p:txBody>
          <a:bodyPr wrap="square">
            <a:spAutoFit/>
          </a:bodyPr>
          <a:lstStyle/>
          <a:p>
            <a:pPr>
              <a:spcBef>
                <a:spcPct val="0"/>
              </a:spcBef>
              <a:buClrTx/>
              <a:buFontTx/>
              <a:buNone/>
            </a:pPr>
            <a:r>
              <a:rPr lang="en-US" altLang="sr-Latn-RS" sz="2000" dirty="0"/>
              <a:t>Sometimes certain data </a:t>
            </a:r>
            <a:r>
              <a:rPr lang="hr-HR" altLang="sr-Latn-RS" sz="2000" dirty="0"/>
              <a:t>are </a:t>
            </a:r>
            <a:r>
              <a:rPr lang="en-US" altLang="sr-Latn-RS" sz="2000" dirty="0"/>
              <a:t>graphically displayed so that they join </a:t>
            </a:r>
            <a:r>
              <a:rPr lang="hr-HR" altLang="sr-Latn-RS" sz="2000" dirty="0" err="1"/>
              <a:t>the</a:t>
            </a:r>
            <a:r>
              <a:rPr lang="hr-HR" altLang="sr-Latn-RS" sz="2000" dirty="0"/>
              <a:t> </a:t>
            </a:r>
            <a:r>
              <a:rPr lang="en-US" altLang="sr-Latn-RS" sz="2000" dirty="0"/>
              <a:t>point line.  </a:t>
            </a:r>
            <a:r>
              <a:rPr lang="hr-HR" altLang="sr-Latn-RS" sz="2000" dirty="0"/>
              <a:t>T</a:t>
            </a:r>
            <a:r>
              <a:rPr lang="en-US" altLang="sr-Latn-RS" sz="2000" dirty="0"/>
              <a:t>he most commonly used </a:t>
            </a:r>
            <a:r>
              <a:rPr lang="hr-HR" altLang="sr-Latn-RS" sz="2000" dirty="0" err="1"/>
              <a:t>is</a:t>
            </a:r>
            <a:r>
              <a:rPr lang="hr-HR" altLang="sr-Latn-RS" sz="2000" dirty="0"/>
              <a:t> a </a:t>
            </a:r>
            <a:r>
              <a:rPr lang="en-US" altLang="sr-Latn-RS" sz="2000" dirty="0"/>
              <a:t>linear scale</a:t>
            </a:r>
            <a:r>
              <a:rPr lang="hr-HR" altLang="sr-Latn-RS" sz="2000" dirty="0"/>
              <a:t>.</a:t>
            </a:r>
          </a:p>
          <a:p>
            <a:pPr>
              <a:spcBef>
                <a:spcPct val="0"/>
              </a:spcBef>
              <a:buClrTx/>
              <a:buFontTx/>
              <a:buNone/>
            </a:pPr>
            <a:r>
              <a:rPr lang="en-US" altLang="sr-Latn-RS" sz="2000" dirty="0"/>
              <a:t>But such </a:t>
            </a:r>
            <a:r>
              <a:rPr lang="hr-HR" altLang="sr-Latn-RS" sz="2000" dirty="0"/>
              <a:t> a </a:t>
            </a:r>
            <a:r>
              <a:rPr lang="en-US" altLang="sr-Latn-RS" sz="2000" dirty="0"/>
              <a:t>scale </a:t>
            </a:r>
            <a:r>
              <a:rPr lang="hr-HR" altLang="sr-Latn-RS" sz="2000" dirty="0" err="1"/>
              <a:t>is</a:t>
            </a:r>
            <a:r>
              <a:rPr lang="hr-HR" altLang="sr-Latn-RS" sz="2000" dirty="0"/>
              <a:t> </a:t>
            </a:r>
            <a:r>
              <a:rPr lang="en-US" altLang="sr-Latn-RS" sz="2000" dirty="0"/>
              <a:t>sometimes impractical and apply some other scales, such as</a:t>
            </a:r>
            <a:r>
              <a:rPr lang="hr-HR" altLang="sr-Latn-RS" sz="2000" dirty="0"/>
              <a:t>,</a:t>
            </a:r>
            <a:r>
              <a:rPr lang="en-US" altLang="sr-Latn-RS" sz="2000" dirty="0"/>
              <a:t> for example</a:t>
            </a:r>
            <a:r>
              <a:rPr lang="hr-HR" altLang="sr-Latn-RS" sz="2000" dirty="0"/>
              <a:t>,</a:t>
            </a:r>
            <a:r>
              <a:rPr lang="en-US" altLang="sr-Latn-RS" sz="2000" dirty="0"/>
              <a:t> a logarithmic.</a:t>
            </a:r>
            <a:endParaRPr lang="hr-HR" altLang="sr-Latn-RS" sz="2000" dirty="0"/>
          </a:p>
        </p:txBody>
      </p:sp>
      <p:sp>
        <p:nvSpPr>
          <p:cNvPr id="34" name="Pravokutnik 33"/>
          <p:cNvSpPr/>
          <p:nvPr/>
        </p:nvSpPr>
        <p:spPr>
          <a:xfrm>
            <a:off x="212824" y="4175624"/>
            <a:ext cx="8536322" cy="707886"/>
          </a:xfrm>
          <a:prstGeom prst="rect">
            <a:avLst/>
          </a:prstGeom>
        </p:spPr>
        <p:txBody>
          <a:bodyPr wrap="square">
            <a:spAutoFit/>
          </a:bodyPr>
          <a:lstStyle/>
          <a:p>
            <a:r>
              <a:rPr lang="hr-HR" altLang="sr-Latn-RS" sz="2000" dirty="0"/>
              <a:t>L</a:t>
            </a:r>
            <a:r>
              <a:rPr lang="en-US" altLang="sr-Latn-RS" sz="2000" dirty="0" err="1"/>
              <a:t>inear</a:t>
            </a:r>
            <a:r>
              <a:rPr lang="en-US" altLang="sr-Latn-RS" sz="2000" dirty="0"/>
              <a:t> scale can be converted into a logarithmic so that each number </a:t>
            </a:r>
            <a:r>
              <a:rPr lang="hr-HR" altLang="sr-Latn-RS" sz="2000" i="1" dirty="0"/>
              <a:t>b </a:t>
            </a:r>
            <a:r>
              <a:rPr lang="hr-HR" altLang="sr-Latn-RS" sz="2000" dirty="0" err="1"/>
              <a:t>of</a:t>
            </a:r>
            <a:r>
              <a:rPr lang="hr-HR" altLang="sr-Latn-RS" sz="2000" dirty="0"/>
              <a:t> a </a:t>
            </a:r>
            <a:r>
              <a:rPr lang="en-US" altLang="sr-Latn-RS" sz="2000" dirty="0"/>
              <a:t>linear scale  </a:t>
            </a:r>
            <a:r>
              <a:rPr lang="hr-HR" altLang="sr-Latn-RS" sz="2000" dirty="0" err="1"/>
              <a:t>the</a:t>
            </a:r>
            <a:r>
              <a:rPr lang="hr-HR" altLang="sr-Latn-RS" sz="2000" dirty="0"/>
              <a:t> </a:t>
            </a:r>
            <a:r>
              <a:rPr lang="en-US" altLang="sr-Latn-RS" sz="2000" dirty="0"/>
              <a:t>number</a:t>
            </a:r>
            <a:r>
              <a:rPr lang="hr-HR" altLang="sr-Latn-RS" sz="2000" dirty="0"/>
              <a:t>       </a:t>
            </a:r>
            <a:r>
              <a:rPr lang="hr-HR" altLang="sr-Latn-RS" sz="2000" dirty="0" smtClean="0"/>
              <a:t>   </a:t>
            </a:r>
            <a:r>
              <a:rPr lang="hr-HR" altLang="sr-Latn-RS" sz="2000" dirty="0" err="1"/>
              <a:t>is</a:t>
            </a:r>
            <a:r>
              <a:rPr lang="hr-HR" altLang="sr-Latn-RS" sz="2000" dirty="0"/>
              <a:t> </a:t>
            </a:r>
            <a:r>
              <a:rPr lang="hr-HR" altLang="sr-Latn-RS" sz="2000" dirty="0" err="1"/>
              <a:t>joined</a:t>
            </a:r>
            <a:r>
              <a:rPr lang="hr-HR" altLang="sr-Latn-RS" sz="2000" dirty="0"/>
              <a:t>.</a:t>
            </a:r>
            <a:r>
              <a:rPr lang="en-US" altLang="sr-Latn-RS" sz="2000" dirty="0"/>
              <a:t> </a:t>
            </a:r>
            <a:endParaRPr lang="hr-HR" sz="2000" dirty="0"/>
          </a:p>
        </p:txBody>
      </p:sp>
      <p:graphicFrame>
        <p:nvGraphicFramePr>
          <p:cNvPr id="35" name="Objekt 34"/>
          <p:cNvGraphicFramePr>
            <a:graphicFrameLocks noChangeAspect="1"/>
          </p:cNvGraphicFramePr>
          <p:nvPr>
            <p:extLst>
              <p:ext uri="{D42A27DB-BD31-4B8C-83A1-F6EECF244321}">
                <p14:modId xmlns:p14="http://schemas.microsoft.com/office/powerpoint/2010/main" val="8800398"/>
              </p:ext>
            </p:extLst>
          </p:nvPr>
        </p:nvGraphicFramePr>
        <p:xfrm>
          <a:off x="2843005" y="4451710"/>
          <a:ext cx="485775" cy="431800"/>
        </p:xfrm>
        <a:graphic>
          <a:graphicData uri="http://schemas.openxmlformats.org/presentationml/2006/ole">
            <mc:AlternateContent xmlns:mc="http://schemas.openxmlformats.org/markup-compatibility/2006">
              <mc:Choice xmlns:v="urn:schemas-microsoft-com:vml" Requires="v">
                <p:oleObj spid="_x0000_s9228" name="Equation" r:id="rId3" imgW="228600" imgH="203040" progId="Equation.DSMT4">
                  <p:embed/>
                </p:oleObj>
              </mc:Choice>
              <mc:Fallback>
                <p:oleObj name="Equation" r:id="rId3" imgW="228600" imgH="203040" progId="Equation.DSMT4">
                  <p:embed/>
                  <p:pic>
                    <p:nvPicPr>
                      <p:cNvPr id="0" name=""/>
                      <p:cNvPicPr>
                        <a:picLocks noChangeAspect="1" noChangeArrowheads="1"/>
                      </p:cNvPicPr>
                      <p:nvPr/>
                    </p:nvPicPr>
                    <p:blipFill>
                      <a:blip r:embed="rId4"/>
                      <a:srcRect/>
                      <a:stretch>
                        <a:fillRect/>
                      </a:stretch>
                    </p:blipFill>
                    <p:spPr bwMode="auto">
                      <a:xfrm>
                        <a:off x="2843005" y="4451710"/>
                        <a:ext cx="485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6" name="Ravni poveznik 35"/>
          <p:cNvCxnSpPr>
            <a:cxnSpLocks noChangeShapeType="1"/>
          </p:cNvCxnSpPr>
          <p:nvPr/>
        </p:nvCxnSpPr>
        <p:spPr bwMode="auto">
          <a:xfrm flipV="1">
            <a:off x="432274" y="5373216"/>
            <a:ext cx="7920038" cy="7143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avni poveznik sa strelicom 36"/>
          <p:cNvCxnSpPr>
            <a:cxnSpLocks noChangeShapeType="1"/>
          </p:cNvCxnSpPr>
          <p:nvPr/>
        </p:nvCxnSpPr>
        <p:spPr bwMode="auto">
          <a:xfrm>
            <a:off x="7685562" y="5373216"/>
            <a:ext cx="6477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Dijagram toka: Poveznik 37"/>
          <p:cNvSpPr>
            <a:spLocks noChangeArrowheads="1"/>
          </p:cNvSpPr>
          <p:nvPr/>
        </p:nvSpPr>
        <p:spPr bwMode="auto">
          <a:xfrm>
            <a:off x="3943824" y="5349403"/>
            <a:ext cx="106363" cy="71438"/>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39" name="TekstniOkvir 38"/>
          <p:cNvSpPr txBox="1">
            <a:spLocks noChangeArrowheads="1"/>
          </p:cNvSpPr>
          <p:nvPr/>
        </p:nvSpPr>
        <p:spPr bwMode="auto">
          <a:xfrm>
            <a:off x="3872387" y="5495453"/>
            <a:ext cx="354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2000" b="1" dirty="0">
                <a:latin typeface="+mn-lt"/>
              </a:rPr>
              <a:t>1</a:t>
            </a:r>
          </a:p>
        </p:txBody>
      </p:sp>
      <p:sp>
        <p:nvSpPr>
          <p:cNvPr id="40" name="Dijagram toka: Poveznik 39"/>
          <p:cNvSpPr>
            <a:spLocks noChangeArrowheads="1"/>
          </p:cNvSpPr>
          <p:nvPr/>
        </p:nvSpPr>
        <p:spPr bwMode="auto">
          <a:xfrm>
            <a:off x="4624862" y="5362103"/>
            <a:ext cx="106362" cy="71438"/>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41" name="Dijagram toka: Poveznik 40"/>
          <p:cNvSpPr>
            <a:spLocks noChangeArrowheads="1"/>
          </p:cNvSpPr>
          <p:nvPr/>
        </p:nvSpPr>
        <p:spPr bwMode="auto">
          <a:xfrm>
            <a:off x="5320187" y="5362103"/>
            <a:ext cx="107950" cy="71438"/>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42" name="Dijagram toka: Poveznik 41"/>
          <p:cNvSpPr>
            <a:spLocks noChangeArrowheads="1"/>
          </p:cNvSpPr>
          <p:nvPr/>
        </p:nvSpPr>
        <p:spPr bwMode="auto">
          <a:xfrm>
            <a:off x="6017099" y="5362103"/>
            <a:ext cx="106363" cy="71438"/>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43" name="Dijagram toka: Poveznik 42"/>
          <p:cNvSpPr>
            <a:spLocks noChangeArrowheads="1"/>
          </p:cNvSpPr>
          <p:nvPr/>
        </p:nvSpPr>
        <p:spPr bwMode="auto">
          <a:xfrm>
            <a:off x="3242149" y="5387503"/>
            <a:ext cx="106363" cy="73025"/>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44" name="Dijagram toka: Poveznik 43"/>
          <p:cNvSpPr>
            <a:spLocks noChangeArrowheads="1"/>
          </p:cNvSpPr>
          <p:nvPr/>
        </p:nvSpPr>
        <p:spPr bwMode="auto">
          <a:xfrm>
            <a:off x="2472212" y="5393853"/>
            <a:ext cx="106362" cy="71438"/>
          </a:xfrm>
          <a:prstGeom prst="flowChartConnector">
            <a:avLst/>
          </a:prstGeom>
          <a:solidFill>
            <a:srgbClr val="FF0000"/>
          </a:solidFill>
          <a:ln w="9525" algn="ctr">
            <a:solidFill>
              <a:srgbClr val="FF0000"/>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sr-Latn-RS" altLang="sr-Latn-RS" sz="1800"/>
          </a:p>
        </p:txBody>
      </p:sp>
      <p:sp>
        <p:nvSpPr>
          <p:cNvPr id="45" name="TekstniOkvir 44"/>
          <p:cNvSpPr txBox="1">
            <a:spLocks noChangeArrowheads="1"/>
          </p:cNvSpPr>
          <p:nvPr/>
        </p:nvSpPr>
        <p:spPr bwMode="auto">
          <a:xfrm>
            <a:off x="4508974" y="5517678"/>
            <a:ext cx="50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1800" b="1" dirty="0">
                <a:latin typeface="+mn-lt"/>
              </a:rPr>
              <a:t>10</a:t>
            </a:r>
          </a:p>
        </p:txBody>
      </p:sp>
      <p:sp>
        <p:nvSpPr>
          <p:cNvPr id="46" name="TekstniOkvir 45"/>
          <p:cNvSpPr txBox="1">
            <a:spLocks noChangeArrowheads="1"/>
          </p:cNvSpPr>
          <p:nvPr/>
        </p:nvSpPr>
        <p:spPr bwMode="auto">
          <a:xfrm>
            <a:off x="5161437" y="5517678"/>
            <a:ext cx="531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1800" b="1" dirty="0">
                <a:latin typeface="+mn-lt"/>
              </a:rPr>
              <a:t>100</a:t>
            </a:r>
          </a:p>
        </p:txBody>
      </p:sp>
      <p:sp>
        <p:nvSpPr>
          <p:cNvPr id="47" name="TekstniOkvir 46"/>
          <p:cNvSpPr txBox="1">
            <a:spLocks noChangeArrowheads="1"/>
          </p:cNvSpPr>
          <p:nvPr/>
        </p:nvSpPr>
        <p:spPr bwMode="auto">
          <a:xfrm>
            <a:off x="5853587" y="5489103"/>
            <a:ext cx="704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1800" b="1" dirty="0">
                <a:latin typeface="+mn-lt"/>
              </a:rPr>
              <a:t>1000</a:t>
            </a:r>
          </a:p>
        </p:txBody>
      </p:sp>
      <p:sp>
        <p:nvSpPr>
          <p:cNvPr id="48" name="TekstniOkvir 47"/>
          <p:cNvSpPr txBox="1">
            <a:spLocks noChangeArrowheads="1"/>
          </p:cNvSpPr>
          <p:nvPr/>
        </p:nvSpPr>
        <p:spPr bwMode="auto">
          <a:xfrm>
            <a:off x="3099274" y="5528791"/>
            <a:ext cx="498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1800" b="1" dirty="0">
                <a:latin typeface="+mn-lt"/>
              </a:rPr>
              <a:t>0.1</a:t>
            </a:r>
          </a:p>
        </p:txBody>
      </p:sp>
      <p:sp>
        <p:nvSpPr>
          <p:cNvPr id="49" name="TekstniOkvir 48"/>
          <p:cNvSpPr txBox="1">
            <a:spLocks noChangeArrowheads="1"/>
          </p:cNvSpPr>
          <p:nvPr/>
        </p:nvSpPr>
        <p:spPr bwMode="auto">
          <a:xfrm>
            <a:off x="2288062" y="5528791"/>
            <a:ext cx="70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hr-HR" altLang="sr-Latn-RS" sz="1800" b="1" dirty="0">
                <a:latin typeface="+mn-lt"/>
              </a:rPr>
              <a:t>0.01</a:t>
            </a:r>
          </a:p>
        </p:txBody>
      </p:sp>
      <p:sp>
        <p:nvSpPr>
          <p:cNvPr id="3" name="Strelica udesno 2">
            <a:hlinkClick r:id="rId5" action="ppaction://hlinksldjump"/>
          </p:cNvPr>
          <p:cNvSpPr/>
          <p:nvPr/>
        </p:nvSpPr>
        <p:spPr>
          <a:xfrm rot="10800000">
            <a:off x="7929753" y="6165304"/>
            <a:ext cx="53067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4104115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3">
                                            <p:txEl>
                                              <p:pRg st="1" end="1"/>
                                            </p:txEl>
                                          </p:spTgt>
                                        </p:tgtEl>
                                        <p:attrNameLst>
                                          <p:attrName>style.visibility</p:attrName>
                                        </p:attrNameLst>
                                      </p:cBhvr>
                                      <p:to>
                                        <p:strVal val="visible"/>
                                      </p:to>
                                    </p:set>
                                    <p:animEffect transition="in" filter="fade">
                                      <p:cBhvr>
                                        <p:cTn id="113" dur="1000"/>
                                        <p:tgtEl>
                                          <p:spTgt spid="33">
                                            <p:txEl>
                                              <p:pRg st="1" end="1"/>
                                            </p:txEl>
                                          </p:spTgt>
                                        </p:tgtEl>
                                      </p:cBhvr>
                                    </p:animEffect>
                                    <p:anim calcmode="lin" valueType="num">
                                      <p:cBhvr>
                                        <p:cTn id="114"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15" dur="1000" fill="hold"/>
                                        <p:tgtEl>
                                          <p:spTgt spid="33">
                                            <p:txEl>
                                              <p:pRg st="1" end="1"/>
                                            </p:tx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anim calcmode="lin" valueType="num">
                                      <p:cBhvr>
                                        <p:cTn id="119" dur="1000" fill="hold"/>
                                        <p:tgtEl>
                                          <p:spTgt spid="34"/>
                                        </p:tgtEl>
                                        <p:attrNameLst>
                                          <p:attrName>ppt_x</p:attrName>
                                        </p:attrNameLst>
                                      </p:cBhvr>
                                      <p:tavLst>
                                        <p:tav tm="0">
                                          <p:val>
                                            <p:strVal val="#ppt_x"/>
                                          </p:val>
                                        </p:tav>
                                        <p:tav tm="100000">
                                          <p:val>
                                            <p:strVal val="#ppt_x"/>
                                          </p:val>
                                        </p:tav>
                                      </p:tavLst>
                                    </p:anim>
                                    <p:anim calcmode="lin" valueType="num">
                                      <p:cBhvr>
                                        <p:cTn id="1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1000"/>
                                        <p:tgtEl>
                                          <p:spTgt spid="35"/>
                                        </p:tgtEl>
                                      </p:cBhvr>
                                    </p:animEffect>
                                    <p:anim calcmode="lin" valueType="num">
                                      <p:cBhvr>
                                        <p:cTn id="126" dur="1000" fill="hold"/>
                                        <p:tgtEl>
                                          <p:spTgt spid="35"/>
                                        </p:tgtEl>
                                        <p:attrNameLst>
                                          <p:attrName>ppt_x</p:attrName>
                                        </p:attrNameLst>
                                      </p:cBhvr>
                                      <p:tavLst>
                                        <p:tav tm="0">
                                          <p:val>
                                            <p:strVal val="#ppt_x"/>
                                          </p:val>
                                        </p:tav>
                                        <p:tav tm="100000">
                                          <p:val>
                                            <p:strVal val="#ppt_x"/>
                                          </p:val>
                                        </p:tav>
                                      </p:tavLst>
                                    </p:anim>
                                    <p:anim calcmode="lin" valueType="num">
                                      <p:cBhvr>
                                        <p:cTn id="1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1000"/>
                                        <p:tgtEl>
                                          <p:spTgt spid="36"/>
                                        </p:tgtEl>
                                      </p:cBhvr>
                                    </p:animEffect>
                                    <p:anim calcmode="lin" valueType="num">
                                      <p:cBhvr>
                                        <p:cTn id="133" dur="1000" fill="hold"/>
                                        <p:tgtEl>
                                          <p:spTgt spid="36"/>
                                        </p:tgtEl>
                                        <p:attrNameLst>
                                          <p:attrName>ppt_x</p:attrName>
                                        </p:attrNameLst>
                                      </p:cBhvr>
                                      <p:tavLst>
                                        <p:tav tm="0">
                                          <p:val>
                                            <p:strVal val="#ppt_x"/>
                                          </p:val>
                                        </p:tav>
                                        <p:tav tm="100000">
                                          <p:val>
                                            <p:strVal val="#ppt_x"/>
                                          </p:val>
                                        </p:tav>
                                      </p:tavLst>
                                    </p:anim>
                                    <p:anim calcmode="lin" valueType="num">
                                      <p:cBhvr>
                                        <p:cTn id="134" dur="1000" fill="hold"/>
                                        <p:tgtEl>
                                          <p:spTgt spid="36"/>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1000"/>
                                        <p:tgtEl>
                                          <p:spTgt spid="37"/>
                                        </p:tgtEl>
                                      </p:cBhvr>
                                    </p:animEffect>
                                    <p:anim calcmode="lin" valueType="num">
                                      <p:cBhvr>
                                        <p:cTn id="138" dur="1000" fill="hold"/>
                                        <p:tgtEl>
                                          <p:spTgt spid="37"/>
                                        </p:tgtEl>
                                        <p:attrNameLst>
                                          <p:attrName>ppt_x</p:attrName>
                                        </p:attrNameLst>
                                      </p:cBhvr>
                                      <p:tavLst>
                                        <p:tav tm="0">
                                          <p:val>
                                            <p:strVal val="#ppt_x"/>
                                          </p:val>
                                        </p:tav>
                                        <p:tav tm="100000">
                                          <p:val>
                                            <p:strVal val="#ppt_x"/>
                                          </p:val>
                                        </p:tav>
                                      </p:tavLst>
                                    </p:anim>
                                    <p:anim calcmode="lin" valueType="num">
                                      <p:cBhvr>
                                        <p:cTn id="1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1000" fill="hold"/>
                                        <p:tgtEl>
                                          <p:spTgt spid="3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fade">
                                      <p:cBhvr>
                                        <p:cTn id="149" dur="1000"/>
                                        <p:tgtEl>
                                          <p:spTgt spid="38"/>
                                        </p:tgtEl>
                                      </p:cBhvr>
                                    </p:animEffect>
                                    <p:anim calcmode="lin" valueType="num">
                                      <p:cBhvr>
                                        <p:cTn id="150" dur="1000" fill="hold"/>
                                        <p:tgtEl>
                                          <p:spTgt spid="38"/>
                                        </p:tgtEl>
                                        <p:attrNameLst>
                                          <p:attrName>ppt_x</p:attrName>
                                        </p:attrNameLst>
                                      </p:cBhvr>
                                      <p:tavLst>
                                        <p:tav tm="0">
                                          <p:val>
                                            <p:strVal val="#ppt_x"/>
                                          </p:val>
                                        </p:tav>
                                        <p:tav tm="100000">
                                          <p:val>
                                            <p:strVal val="#ppt_x"/>
                                          </p:val>
                                        </p:tav>
                                      </p:tavLst>
                                    </p:anim>
                                    <p:anim calcmode="lin" valueType="num">
                                      <p:cBhvr>
                                        <p:cTn id="1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fade">
                                      <p:cBhvr>
                                        <p:cTn id="156" dur="1000"/>
                                        <p:tgtEl>
                                          <p:spTgt spid="45"/>
                                        </p:tgtEl>
                                      </p:cBhvr>
                                    </p:animEffect>
                                    <p:anim calcmode="lin" valueType="num">
                                      <p:cBhvr>
                                        <p:cTn id="157" dur="1000" fill="hold"/>
                                        <p:tgtEl>
                                          <p:spTgt spid="45"/>
                                        </p:tgtEl>
                                        <p:attrNameLst>
                                          <p:attrName>ppt_x</p:attrName>
                                        </p:attrNameLst>
                                      </p:cBhvr>
                                      <p:tavLst>
                                        <p:tav tm="0">
                                          <p:val>
                                            <p:strVal val="#ppt_x"/>
                                          </p:val>
                                        </p:tav>
                                        <p:tav tm="100000">
                                          <p:val>
                                            <p:strVal val="#ppt_x"/>
                                          </p:val>
                                        </p:tav>
                                      </p:tavLst>
                                    </p:anim>
                                    <p:anim calcmode="lin" valueType="num">
                                      <p:cBhvr>
                                        <p:cTn id="158" dur="1000" fill="hold"/>
                                        <p:tgtEl>
                                          <p:spTgt spid="4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1000"/>
                                        <p:tgtEl>
                                          <p:spTgt spid="46"/>
                                        </p:tgtEl>
                                      </p:cBhvr>
                                    </p:animEffect>
                                    <p:anim calcmode="lin" valueType="num">
                                      <p:cBhvr>
                                        <p:cTn id="169" dur="1000" fill="hold"/>
                                        <p:tgtEl>
                                          <p:spTgt spid="46"/>
                                        </p:tgtEl>
                                        <p:attrNameLst>
                                          <p:attrName>ppt_x</p:attrName>
                                        </p:attrNameLst>
                                      </p:cBhvr>
                                      <p:tavLst>
                                        <p:tav tm="0">
                                          <p:val>
                                            <p:strVal val="#ppt_x"/>
                                          </p:val>
                                        </p:tav>
                                        <p:tav tm="100000">
                                          <p:val>
                                            <p:strVal val="#ppt_x"/>
                                          </p:val>
                                        </p:tav>
                                      </p:tavLst>
                                    </p:anim>
                                    <p:anim calcmode="lin" valueType="num">
                                      <p:cBhvr>
                                        <p:cTn id="170" dur="1000" fill="hold"/>
                                        <p:tgtEl>
                                          <p:spTgt spid="4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fade">
                                      <p:cBhvr>
                                        <p:cTn id="173" dur="1000"/>
                                        <p:tgtEl>
                                          <p:spTgt spid="41"/>
                                        </p:tgtEl>
                                      </p:cBhvr>
                                    </p:animEffect>
                                    <p:anim calcmode="lin" valueType="num">
                                      <p:cBhvr>
                                        <p:cTn id="174" dur="1000" fill="hold"/>
                                        <p:tgtEl>
                                          <p:spTgt spid="41"/>
                                        </p:tgtEl>
                                        <p:attrNameLst>
                                          <p:attrName>ppt_x</p:attrName>
                                        </p:attrNameLst>
                                      </p:cBhvr>
                                      <p:tavLst>
                                        <p:tav tm="0">
                                          <p:val>
                                            <p:strVal val="#ppt_x"/>
                                          </p:val>
                                        </p:tav>
                                        <p:tav tm="100000">
                                          <p:val>
                                            <p:strVal val="#ppt_x"/>
                                          </p:val>
                                        </p:tav>
                                      </p:tavLst>
                                    </p:anim>
                                    <p:anim calcmode="lin" valueType="num">
                                      <p:cBhvr>
                                        <p:cTn id="17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47"/>
                                        </p:tgtEl>
                                        <p:attrNameLst>
                                          <p:attrName>style.visibility</p:attrName>
                                        </p:attrNameLst>
                                      </p:cBhvr>
                                      <p:to>
                                        <p:strVal val="visible"/>
                                      </p:to>
                                    </p:set>
                                    <p:animEffect transition="in" filter="fade">
                                      <p:cBhvr>
                                        <p:cTn id="180" dur="1000"/>
                                        <p:tgtEl>
                                          <p:spTgt spid="47"/>
                                        </p:tgtEl>
                                      </p:cBhvr>
                                    </p:animEffect>
                                    <p:anim calcmode="lin" valueType="num">
                                      <p:cBhvr>
                                        <p:cTn id="181" dur="1000" fill="hold"/>
                                        <p:tgtEl>
                                          <p:spTgt spid="47"/>
                                        </p:tgtEl>
                                        <p:attrNameLst>
                                          <p:attrName>ppt_x</p:attrName>
                                        </p:attrNameLst>
                                      </p:cBhvr>
                                      <p:tavLst>
                                        <p:tav tm="0">
                                          <p:val>
                                            <p:strVal val="#ppt_x"/>
                                          </p:val>
                                        </p:tav>
                                        <p:tav tm="100000">
                                          <p:val>
                                            <p:strVal val="#ppt_x"/>
                                          </p:val>
                                        </p:tav>
                                      </p:tavLst>
                                    </p:anim>
                                    <p:anim calcmode="lin" valueType="num">
                                      <p:cBhvr>
                                        <p:cTn id="182" dur="1000" fill="hold"/>
                                        <p:tgtEl>
                                          <p:spTgt spid="47"/>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fade">
                                      <p:cBhvr>
                                        <p:cTn id="185" dur="1000"/>
                                        <p:tgtEl>
                                          <p:spTgt spid="42"/>
                                        </p:tgtEl>
                                      </p:cBhvr>
                                    </p:animEffect>
                                    <p:anim calcmode="lin" valueType="num">
                                      <p:cBhvr>
                                        <p:cTn id="186" dur="1000" fill="hold"/>
                                        <p:tgtEl>
                                          <p:spTgt spid="42"/>
                                        </p:tgtEl>
                                        <p:attrNameLst>
                                          <p:attrName>ppt_x</p:attrName>
                                        </p:attrNameLst>
                                      </p:cBhvr>
                                      <p:tavLst>
                                        <p:tav tm="0">
                                          <p:val>
                                            <p:strVal val="#ppt_x"/>
                                          </p:val>
                                        </p:tav>
                                        <p:tav tm="100000">
                                          <p:val>
                                            <p:strVal val="#ppt_x"/>
                                          </p:val>
                                        </p:tav>
                                      </p:tavLst>
                                    </p:anim>
                                    <p:anim calcmode="lin" valueType="num">
                                      <p:cBhvr>
                                        <p:cTn id="18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grpId="0" nodeType="click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1000"/>
                                        <p:tgtEl>
                                          <p:spTgt spid="48"/>
                                        </p:tgtEl>
                                      </p:cBhvr>
                                    </p:animEffect>
                                    <p:anim calcmode="lin" valueType="num">
                                      <p:cBhvr>
                                        <p:cTn id="193" dur="1000" fill="hold"/>
                                        <p:tgtEl>
                                          <p:spTgt spid="48"/>
                                        </p:tgtEl>
                                        <p:attrNameLst>
                                          <p:attrName>ppt_x</p:attrName>
                                        </p:attrNameLst>
                                      </p:cBhvr>
                                      <p:tavLst>
                                        <p:tav tm="0">
                                          <p:val>
                                            <p:strVal val="#ppt_x"/>
                                          </p:val>
                                        </p:tav>
                                        <p:tav tm="100000">
                                          <p:val>
                                            <p:strVal val="#ppt_x"/>
                                          </p:val>
                                        </p:tav>
                                      </p:tavLst>
                                    </p:anim>
                                    <p:anim calcmode="lin" valueType="num">
                                      <p:cBhvr>
                                        <p:cTn id="194" dur="1000" fill="hold"/>
                                        <p:tgtEl>
                                          <p:spTgt spid="48"/>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1000" fill="hold"/>
                                        <p:tgtEl>
                                          <p:spTgt spid="49"/>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44"/>
                                        </p:tgtEl>
                                        <p:attrNameLst>
                                          <p:attrName>style.visibility</p:attrName>
                                        </p:attrNameLst>
                                      </p:cBhvr>
                                      <p:to>
                                        <p:strVal val="visible"/>
                                      </p:to>
                                    </p:set>
                                    <p:animEffect transition="in" filter="fade">
                                      <p:cBhvr>
                                        <p:cTn id="209" dur="1000"/>
                                        <p:tgtEl>
                                          <p:spTgt spid="44"/>
                                        </p:tgtEl>
                                      </p:cBhvr>
                                    </p:animEffect>
                                    <p:anim calcmode="lin" valueType="num">
                                      <p:cBhvr>
                                        <p:cTn id="210" dur="1000" fill="hold"/>
                                        <p:tgtEl>
                                          <p:spTgt spid="44"/>
                                        </p:tgtEl>
                                        <p:attrNameLst>
                                          <p:attrName>ppt_x</p:attrName>
                                        </p:attrNameLst>
                                      </p:cBhvr>
                                      <p:tavLst>
                                        <p:tav tm="0">
                                          <p:val>
                                            <p:strVal val="#ppt_x"/>
                                          </p:val>
                                        </p:tav>
                                        <p:tav tm="100000">
                                          <p:val>
                                            <p:strVal val="#ppt_x"/>
                                          </p:val>
                                        </p:tav>
                                      </p:tavLst>
                                    </p:anim>
                                    <p:anim calcmode="lin" valueType="num">
                                      <p:cBhvr>
                                        <p:cTn id="2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4" grpId="0"/>
      <p:bldP spid="38" grpId="0" animBg="1"/>
      <p:bldP spid="39" grpId="0"/>
      <p:bldP spid="40" grpId="0" animBg="1"/>
      <p:bldP spid="41" grpId="0" animBg="1"/>
      <p:bldP spid="42" grpId="0" animBg="1"/>
      <p:bldP spid="43" grpId="0" animBg="1"/>
      <p:bldP spid="44" grpId="0" animBg="1"/>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lstStyle/>
          <a:p>
            <a:r>
              <a:rPr lang="ro-RO" dirty="0" smtClean="0"/>
              <a:t>Table of Contents</a:t>
            </a:r>
            <a:endParaRPr lang="ro-RO"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ro-RO" sz="2400" dirty="0" smtClean="0">
                <a:hlinkClick r:id="rId2" action="ppaction://hlinksldjump"/>
              </a:rPr>
              <a:t>Objectives</a:t>
            </a:r>
            <a:endParaRPr lang="ro-RO" sz="2400" dirty="0" smtClean="0"/>
          </a:p>
          <a:p>
            <a:pPr marL="514350" indent="-514350">
              <a:buAutoNum type="arabicPeriod"/>
            </a:pPr>
            <a:r>
              <a:rPr lang="ro-RO" sz="2400" dirty="0" smtClean="0">
                <a:hlinkClick r:id="rId3" action="ppaction://hlinksldjump"/>
              </a:rPr>
              <a:t>Competences</a:t>
            </a:r>
            <a:endParaRPr lang="ro-RO" sz="2400" dirty="0" smtClean="0"/>
          </a:p>
          <a:p>
            <a:pPr marL="514350" indent="-514350">
              <a:buFont typeface="Arial" panose="020B0604020202020204" pitchFamily="34" charset="0"/>
              <a:buAutoNum type="arabicPeriod"/>
            </a:pPr>
            <a:r>
              <a:rPr lang="ro-RO" sz="2400" dirty="0" smtClean="0">
                <a:hlinkClick r:id="rId4" action="ppaction://hlinksldjump"/>
              </a:rPr>
              <a:t>Charles Richter</a:t>
            </a:r>
            <a:endParaRPr lang="ro-RO" sz="2400" dirty="0" smtClean="0"/>
          </a:p>
          <a:p>
            <a:pPr marL="514350" indent="-514350">
              <a:buFont typeface="Arial" panose="020B0604020202020204" pitchFamily="34" charset="0"/>
              <a:buAutoNum type="arabicPeriod"/>
            </a:pPr>
            <a:r>
              <a:rPr lang="ro-RO" sz="2400" dirty="0" smtClean="0">
                <a:hlinkClick r:id="rId5" action="ppaction://hlinksldjump"/>
              </a:rPr>
              <a:t>The Richter Scale</a:t>
            </a:r>
            <a:endParaRPr lang="ro-RO" sz="2400" dirty="0" smtClean="0"/>
          </a:p>
          <a:p>
            <a:pPr marL="514350" indent="-514350">
              <a:buFont typeface="Arial" panose="020B0604020202020204" pitchFamily="34" charset="0"/>
              <a:buAutoNum type="arabicPeriod"/>
            </a:pPr>
            <a:r>
              <a:rPr lang="ro-RO" sz="2400" dirty="0" smtClean="0">
                <a:hlinkClick r:id="rId6" action="ppaction://hlinksldjump"/>
              </a:rPr>
              <a:t>Example 1</a:t>
            </a:r>
            <a:endParaRPr lang="ro-RO" sz="2400" dirty="0" smtClean="0"/>
          </a:p>
          <a:p>
            <a:pPr marL="514350" indent="-514350">
              <a:buFont typeface="Arial" panose="020B0604020202020204" pitchFamily="34" charset="0"/>
              <a:buAutoNum type="arabicPeriod"/>
            </a:pPr>
            <a:r>
              <a:rPr lang="ro-RO" sz="2400" dirty="0" smtClean="0">
                <a:hlinkClick r:id="rId7" action="ppaction://hlinksldjump"/>
              </a:rPr>
              <a:t>Example 2</a:t>
            </a:r>
            <a:endParaRPr lang="ro-RO" sz="2400" dirty="0" smtClean="0"/>
          </a:p>
          <a:p>
            <a:pPr marL="514350" indent="-514350">
              <a:buFont typeface="Arial" panose="020B0604020202020204" pitchFamily="34" charset="0"/>
              <a:buAutoNum type="arabicPeriod"/>
            </a:pPr>
            <a:r>
              <a:rPr lang="ro-RO" sz="2400" dirty="0" smtClean="0">
                <a:hlinkClick r:id="rId8" action="ppaction://hlinksldjump"/>
              </a:rPr>
              <a:t>Example 3</a:t>
            </a:r>
            <a:endParaRPr lang="ro-RO" sz="2400" dirty="0" smtClean="0"/>
          </a:p>
          <a:p>
            <a:pPr marL="514350" indent="-514350">
              <a:buFont typeface="Arial" panose="020B0604020202020204" pitchFamily="34" charset="0"/>
              <a:buAutoNum type="arabicPeriod"/>
            </a:pPr>
            <a:r>
              <a:rPr lang="ro-RO" sz="2400" dirty="0" smtClean="0">
                <a:hlinkClick r:id="rId9" action="ppaction://hlinksldjump"/>
              </a:rPr>
              <a:t>Example 4</a:t>
            </a:r>
            <a:endParaRPr lang="ro-RO" sz="2400" dirty="0" smtClean="0"/>
          </a:p>
          <a:p>
            <a:pPr marL="514350" indent="-514350">
              <a:buFont typeface="Arial" panose="020B0604020202020204" pitchFamily="34" charset="0"/>
              <a:buAutoNum type="arabicPeriod"/>
            </a:pPr>
            <a:r>
              <a:rPr lang="ro-RO" sz="2400" dirty="0" smtClean="0">
                <a:hlinkClick r:id="rId10" action="ppaction://hlinksldjump"/>
              </a:rPr>
              <a:t>Example 5</a:t>
            </a:r>
            <a:endParaRPr lang="ro-RO" sz="2400" dirty="0" smtClean="0"/>
          </a:p>
          <a:p>
            <a:pPr marL="514350" indent="-514350">
              <a:buFont typeface="Arial" panose="020B0604020202020204" pitchFamily="34" charset="0"/>
              <a:buAutoNum type="arabicPeriod"/>
            </a:pPr>
            <a:r>
              <a:rPr lang="ro-RO" sz="2400" dirty="0" smtClean="0">
                <a:hlinkClick r:id="rId11" action="ppaction://hlinksldjump"/>
              </a:rPr>
              <a:t>Tasks</a:t>
            </a:r>
            <a:endParaRPr lang="ro-RO" sz="2400" dirty="0" smtClean="0"/>
          </a:p>
          <a:p>
            <a:pPr marL="0" indent="0">
              <a:buNone/>
            </a:pPr>
            <a:r>
              <a:rPr lang="ro-RO" sz="2400" dirty="0" smtClean="0"/>
              <a:t>11. </a:t>
            </a:r>
            <a:r>
              <a:rPr lang="ro-RO" sz="2400" dirty="0" smtClean="0">
                <a:hlinkClick r:id="rId12" action="ppaction://hlinksldjump"/>
              </a:rPr>
              <a:t>Bibliography/Sources</a:t>
            </a:r>
            <a:endParaRPr lang="ro-RO" sz="2400" dirty="0" smtClean="0"/>
          </a:p>
          <a:p>
            <a:pPr marL="514350" indent="-514350">
              <a:buFont typeface="Arial" panose="020B0604020202020204" pitchFamily="34" charset="0"/>
              <a:buAutoNum type="arabicPeriod"/>
            </a:pPr>
            <a:endParaRPr lang="ro-RO" sz="2400" dirty="0" smtClean="0"/>
          </a:p>
          <a:p>
            <a:pPr marL="0" indent="0">
              <a:buNone/>
            </a:pPr>
            <a:endParaRPr lang="ro-RO" dirty="0"/>
          </a:p>
        </p:txBody>
      </p:sp>
    </p:spTree>
    <p:extLst>
      <p:ext uri="{BB962C8B-B14F-4D97-AF65-F5344CB8AC3E}">
        <p14:creationId xmlns:p14="http://schemas.microsoft.com/office/powerpoint/2010/main" val="2984789376"/>
      </p:ext>
    </p:extLst>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Table</a:t>
            </a:r>
            <a:endParaRPr lang="hr-HR" dirty="0"/>
          </a:p>
        </p:txBody>
      </p:sp>
      <p:graphicFrame>
        <p:nvGraphicFramePr>
          <p:cNvPr id="18" name="Tablica 17"/>
          <p:cNvGraphicFramePr>
            <a:graphicFrameLocks noGrp="1"/>
          </p:cNvGraphicFramePr>
          <p:nvPr>
            <p:extLst>
              <p:ext uri="{D42A27DB-BD31-4B8C-83A1-F6EECF244321}">
                <p14:modId xmlns:p14="http://schemas.microsoft.com/office/powerpoint/2010/main" val="1771988380"/>
              </p:ext>
            </p:extLst>
          </p:nvPr>
        </p:nvGraphicFramePr>
        <p:xfrm>
          <a:off x="1619672" y="1556792"/>
          <a:ext cx="6480720" cy="5124710"/>
        </p:xfrm>
        <a:graphic>
          <a:graphicData uri="http://schemas.openxmlformats.org/drawingml/2006/table">
            <a:tbl>
              <a:tblPr/>
              <a:tblGrid>
                <a:gridCol w="2160240"/>
                <a:gridCol w="2160240"/>
                <a:gridCol w="2160240"/>
              </a:tblGrid>
              <a:tr h="495905">
                <a:tc>
                  <a:txBody>
                    <a:bodyPr/>
                    <a:lstStyle/>
                    <a:p>
                      <a:r>
                        <a:rPr lang="hr-HR" sz="1600" b="1" dirty="0"/>
                        <a:t>Magnitude</a:t>
                      </a:r>
                      <a:endParaRPr lang="hr-HR" sz="1600" dirty="0"/>
                    </a:p>
                  </a:txBody>
                  <a:tcPr marL="70237" marR="70237" marT="35125" marB="351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b="1" dirty="0" err="1"/>
                        <a:t>Earthquake</a:t>
                      </a:r>
                      <a:r>
                        <a:rPr lang="hr-HR" sz="1600" b="1" dirty="0"/>
                        <a:t> </a:t>
                      </a:r>
                      <a:r>
                        <a:rPr lang="hr-HR" sz="1600" b="1" dirty="0" err="1"/>
                        <a:t>Effects</a:t>
                      </a:r>
                      <a:endParaRPr lang="hr-HR" sz="1600" dirty="0"/>
                    </a:p>
                  </a:txBody>
                  <a:tcPr marL="70237" marR="70237" marT="35125" marB="351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b="1" dirty="0" err="1"/>
                        <a:t>Estimated</a:t>
                      </a:r>
                      <a:r>
                        <a:rPr lang="hr-HR" sz="1600" b="1" dirty="0"/>
                        <a:t> </a:t>
                      </a:r>
                      <a:r>
                        <a:rPr lang="hr-HR" sz="1600" b="1" dirty="0" err="1"/>
                        <a:t>Number</a:t>
                      </a:r>
                      <a:r>
                        <a:rPr lang="hr-HR" sz="1600" b="1" dirty="0"/>
                        <a:t/>
                      </a:r>
                      <a:br>
                        <a:rPr lang="hr-HR" sz="1600" b="1" dirty="0"/>
                      </a:br>
                      <a:r>
                        <a:rPr lang="hr-HR" sz="1600" b="1" dirty="0" err="1"/>
                        <a:t>Each</a:t>
                      </a:r>
                      <a:r>
                        <a:rPr lang="hr-HR" sz="1600" b="1" dirty="0"/>
                        <a:t> </a:t>
                      </a:r>
                      <a:r>
                        <a:rPr lang="hr-HR" sz="1600" b="1" dirty="0" err="1"/>
                        <a:t>Year</a:t>
                      </a:r>
                      <a:endParaRPr lang="hr-HR" sz="1600" dirty="0"/>
                    </a:p>
                  </a:txBody>
                  <a:tcPr marL="70237" marR="70237" marT="35125" marB="351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810">
                <a:tc>
                  <a:txBody>
                    <a:bodyPr/>
                    <a:lstStyle/>
                    <a:p>
                      <a:r>
                        <a:rPr lang="hr-HR" sz="1600"/>
                        <a:t>2.5 or less</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Usually not felt, but can be recorded by seismograph.</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a:t>900,000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05">
                <a:tc>
                  <a:txBody>
                    <a:bodyPr/>
                    <a:lstStyle/>
                    <a:p>
                      <a:r>
                        <a:rPr lang="hr-HR" sz="1600"/>
                        <a:t>2.5 to 5.4</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Often felt, but only causes minor damage.</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30,000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810">
                <a:tc>
                  <a:txBody>
                    <a:bodyPr/>
                    <a:lstStyle/>
                    <a:p>
                      <a:r>
                        <a:rPr lang="hr-HR" sz="1600"/>
                        <a:t>5.5 to 6.0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Slight damage to buildings and other structures.</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500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810">
                <a:tc>
                  <a:txBody>
                    <a:bodyPr/>
                    <a:lstStyle/>
                    <a:p>
                      <a:r>
                        <a:rPr lang="hr-HR" sz="1600"/>
                        <a:t>6.1 to 6.9</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May cause a lot of damage in very populated areas.</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100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05">
                <a:tc>
                  <a:txBody>
                    <a:bodyPr/>
                    <a:lstStyle/>
                    <a:p>
                      <a:r>
                        <a:rPr lang="hr-HR" sz="1600"/>
                        <a:t>7.0 to 7.9</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Major </a:t>
                      </a:r>
                      <a:r>
                        <a:rPr lang="hr-HR" sz="1600" dirty="0" err="1"/>
                        <a:t>earthquake</a:t>
                      </a:r>
                      <a:r>
                        <a:rPr lang="hr-HR" sz="1600" dirty="0"/>
                        <a:t>. </a:t>
                      </a:r>
                      <a:r>
                        <a:rPr lang="hr-HR" sz="1600" dirty="0" err="1"/>
                        <a:t>Serious</a:t>
                      </a:r>
                      <a:r>
                        <a:rPr lang="hr-HR" sz="1600" dirty="0"/>
                        <a:t> </a:t>
                      </a:r>
                      <a:r>
                        <a:rPr lang="hr-HR" sz="1600" dirty="0" err="1"/>
                        <a:t>damage</a:t>
                      </a:r>
                      <a:r>
                        <a:rPr lang="hr-HR" sz="1600" dirty="0"/>
                        <a:t>.</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20</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15">
                <a:tc>
                  <a:txBody>
                    <a:bodyPr/>
                    <a:lstStyle/>
                    <a:p>
                      <a:r>
                        <a:rPr lang="hr-HR" sz="1600" dirty="0"/>
                        <a:t>8.0 </a:t>
                      </a:r>
                      <a:r>
                        <a:rPr lang="hr-HR" sz="1600" dirty="0" err="1"/>
                        <a:t>or</a:t>
                      </a:r>
                      <a:r>
                        <a:rPr lang="hr-HR" sz="1600" dirty="0"/>
                        <a:t> </a:t>
                      </a:r>
                      <a:r>
                        <a:rPr lang="hr-HR" sz="1600" dirty="0" err="1"/>
                        <a:t>greater</a:t>
                      </a:r>
                      <a:endParaRPr lang="hr-HR" sz="1600" dirty="0"/>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Great earthquake. Can totally destroy communities near the epicenter.</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One every 5 to 10 years</a:t>
                      </a:r>
                    </a:p>
                  </a:txBody>
                  <a:tcPr marL="70237" marR="70237" marT="35125" marB="35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trelica udesno 2">
            <a:hlinkClick r:id="rId2" action="ppaction://hlinksldjump"/>
          </p:cNvPr>
          <p:cNvSpPr/>
          <p:nvPr/>
        </p:nvSpPr>
        <p:spPr>
          <a:xfrm rot="10800000">
            <a:off x="8388424" y="602128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260975507"/>
      </p:ext>
    </p:extLst>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6635080" cy="1143000"/>
          </a:xfrm>
        </p:spPr>
        <p:txBody>
          <a:bodyPr>
            <a:normAutofit/>
          </a:bodyPr>
          <a:lstStyle/>
          <a:p>
            <a:r>
              <a:rPr lang="ro-RO" dirty="0" smtClean="0"/>
              <a:t>Bibliography/Sources</a:t>
            </a:r>
            <a:endParaRPr lang="ro-RO" dirty="0"/>
          </a:p>
        </p:txBody>
      </p:sp>
      <p:sp>
        <p:nvSpPr>
          <p:cNvPr id="2" name="Text Placeholder 1"/>
          <p:cNvSpPr>
            <a:spLocks noGrp="1"/>
          </p:cNvSpPr>
          <p:nvPr>
            <p:ph idx="1"/>
          </p:nvPr>
        </p:nvSpPr>
        <p:spPr/>
        <p:txBody>
          <a:bodyPr/>
          <a:lstStyle/>
          <a:p>
            <a:r>
              <a:rPr lang="ro-RO" sz="2400" dirty="0" smtClean="0"/>
              <a:t>Books:</a:t>
            </a:r>
            <a:endParaRPr lang="ro-RO" sz="2400" dirty="0"/>
          </a:p>
          <a:p>
            <a:r>
              <a:rPr lang="hr-HR" sz="2400" u="none" dirty="0" smtClean="0"/>
              <a:t>Stewart, James</a:t>
            </a:r>
            <a:r>
              <a:rPr lang="en-US" sz="2400" u="none" dirty="0" smtClean="0"/>
              <a:t>.</a:t>
            </a:r>
            <a:r>
              <a:rPr lang="en-US" sz="2400" u="none" dirty="0"/>
              <a:t> </a:t>
            </a:r>
            <a:r>
              <a:rPr lang="hr-HR" altLang="sr-Latn-RS" sz="2400" dirty="0"/>
              <a:t> Algebra </a:t>
            </a:r>
            <a:r>
              <a:rPr lang="hr-HR" altLang="sr-Latn-RS" sz="2400" dirty="0" err="1"/>
              <a:t>and</a:t>
            </a:r>
            <a:r>
              <a:rPr lang="hr-HR" altLang="sr-Latn-RS" sz="2400" dirty="0"/>
              <a:t> </a:t>
            </a:r>
            <a:r>
              <a:rPr lang="hr-HR" altLang="sr-Latn-RS" sz="2400" dirty="0" err="1"/>
              <a:t>Trigonomerty</a:t>
            </a:r>
            <a:r>
              <a:rPr lang="en-US" sz="2400" u="none" dirty="0" smtClean="0"/>
              <a:t>. </a:t>
            </a:r>
            <a:r>
              <a:rPr lang="hr-HR" sz="2400" u="none" dirty="0" err="1" smtClean="0"/>
              <a:t>Belmont</a:t>
            </a:r>
            <a:r>
              <a:rPr lang="hr-HR" sz="2400" u="none" dirty="0" smtClean="0"/>
              <a:t>, USA</a:t>
            </a:r>
            <a:r>
              <a:rPr lang="en-US" sz="2400" u="none" dirty="0" smtClean="0"/>
              <a:t>: </a:t>
            </a:r>
            <a:r>
              <a:rPr lang="hr-HR" sz="2400" u="none" dirty="0" smtClean="0"/>
              <a:t>Thomson, Brooks/Cole</a:t>
            </a:r>
            <a:r>
              <a:rPr lang="en-US" sz="2400" u="none" dirty="0" smtClean="0"/>
              <a:t>, </a:t>
            </a:r>
            <a:r>
              <a:rPr lang="hr-HR" sz="2400" u="none" dirty="0" smtClean="0"/>
              <a:t>2007</a:t>
            </a:r>
            <a:r>
              <a:rPr lang="en-US" sz="2400" u="none" dirty="0" smtClean="0"/>
              <a:t>. </a:t>
            </a:r>
            <a:r>
              <a:rPr lang="hr-HR" sz="2400" u="none" dirty="0" err="1" smtClean="0"/>
              <a:t>Second</a:t>
            </a:r>
            <a:r>
              <a:rPr lang="hr-HR" sz="2400" u="none" dirty="0" smtClean="0"/>
              <a:t> </a:t>
            </a:r>
            <a:r>
              <a:rPr lang="hr-HR" sz="2400" u="none" dirty="0" err="1" smtClean="0"/>
              <a:t>edition</a:t>
            </a:r>
            <a:r>
              <a:rPr lang="en-US" sz="2400" u="none" dirty="0" smtClean="0"/>
              <a:t>.</a:t>
            </a:r>
            <a:endParaRPr lang="ro-RO" sz="2400" u="none" dirty="0" smtClean="0"/>
          </a:p>
          <a:p>
            <a:endParaRPr lang="ro-RO" sz="2400" dirty="0" smtClean="0"/>
          </a:p>
          <a:p>
            <a:r>
              <a:rPr lang="ro-RO" sz="2400" dirty="0" smtClean="0"/>
              <a:t>Web sites:</a:t>
            </a:r>
          </a:p>
          <a:p>
            <a:r>
              <a:rPr lang="ro-RO" sz="2400" dirty="0">
                <a:hlinkClick r:id="rId2"/>
              </a:rPr>
              <a:t>http://</a:t>
            </a:r>
            <a:r>
              <a:rPr lang="ro-RO" sz="2400" dirty="0" smtClean="0">
                <a:hlinkClick r:id="rId2"/>
              </a:rPr>
              <a:t>en.wikipedia.org/wiki/Richter_magnitude_scale</a:t>
            </a:r>
            <a:endParaRPr lang="ro-RO" sz="2400" dirty="0" smtClean="0"/>
          </a:p>
          <a:p>
            <a:pPr marL="0" indent="0">
              <a:buNone/>
            </a:pPr>
            <a:r>
              <a:rPr lang="ro-RO" sz="2400" dirty="0"/>
              <a:t> </a:t>
            </a:r>
            <a:r>
              <a:rPr lang="ro-RO" sz="2400" dirty="0" smtClean="0"/>
              <a:t>    Web. April 2015.</a:t>
            </a:r>
          </a:p>
          <a:p>
            <a:r>
              <a:rPr lang="hr-HR" altLang="sr-Latn-RS" sz="2400" dirty="0">
                <a:hlinkClick r:id="rId3"/>
              </a:rPr>
              <a:t>http://</a:t>
            </a:r>
            <a:r>
              <a:rPr lang="hr-HR" altLang="sr-Latn-RS" sz="2400" dirty="0" smtClean="0">
                <a:hlinkClick r:id="rId3"/>
              </a:rPr>
              <a:t>earthquake.usgs.gov</a:t>
            </a:r>
            <a:r>
              <a:rPr lang="hr-HR" altLang="sr-Latn-RS" sz="2400" dirty="0" smtClean="0"/>
              <a:t>, Web. April 2015.</a:t>
            </a:r>
          </a:p>
          <a:p>
            <a:r>
              <a:rPr lang="hr-HR" altLang="sr-Latn-RS" sz="2400" dirty="0">
                <a:hlinkClick r:id="rId4"/>
              </a:rPr>
              <a:t>http://</a:t>
            </a:r>
            <a:r>
              <a:rPr lang="hr-HR" altLang="sr-Latn-RS" sz="2400" dirty="0" smtClean="0">
                <a:hlinkClick r:id="rId4"/>
              </a:rPr>
              <a:t>pnsn.org/outreach/about-earthquakes/magnitude-intensity</a:t>
            </a:r>
            <a:r>
              <a:rPr lang="hr-HR" altLang="sr-Latn-RS" sz="2400" dirty="0" smtClean="0"/>
              <a:t>, Web. April 2015.</a:t>
            </a:r>
            <a:endParaRPr lang="hr-HR" altLang="sr-Latn-RS" sz="2400" dirty="0"/>
          </a:p>
          <a:p>
            <a:endParaRPr lang="hr-HR" altLang="sr-Latn-RS" sz="2400" dirty="0" smtClean="0"/>
          </a:p>
          <a:p>
            <a:endParaRPr lang="hr-HR" altLang="sr-Latn-RS" sz="2400" dirty="0"/>
          </a:p>
          <a:p>
            <a:pPr marL="0" indent="0">
              <a:buNone/>
            </a:pPr>
            <a:endParaRPr lang="ro-RO" sz="2400" dirty="0" smtClean="0"/>
          </a:p>
        </p:txBody>
      </p:sp>
    </p:spTree>
    <p:extLst>
      <p:ext uri="{BB962C8B-B14F-4D97-AF65-F5344CB8AC3E}">
        <p14:creationId xmlns:p14="http://schemas.microsoft.com/office/powerpoint/2010/main" val="348050275"/>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563072" cy="1143000"/>
          </a:xfrm>
        </p:spPr>
        <p:txBody>
          <a:bodyPr/>
          <a:lstStyle/>
          <a:p>
            <a:r>
              <a:rPr lang="ro-RO" dirty="0" smtClean="0"/>
              <a:t>Objectives</a:t>
            </a:r>
            <a:endParaRPr lang="ro-RO" dirty="0"/>
          </a:p>
        </p:txBody>
      </p:sp>
      <p:sp>
        <p:nvSpPr>
          <p:cNvPr id="2" name="Text Placeholder 1"/>
          <p:cNvSpPr>
            <a:spLocks noGrp="1"/>
          </p:cNvSpPr>
          <p:nvPr>
            <p:ph idx="1"/>
          </p:nvPr>
        </p:nvSpPr>
        <p:spPr/>
        <p:txBody>
          <a:bodyPr>
            <a:normAutofit/>
          </a:bodyPr>
          <a:lstStyle/>
          <a:p>
            <a:pPr marL="457200" indent="-457200">
              <a:buAutoNum type="arabicPeriod"/>
            </a:pPr>
            <a:r>
              <a:rPr lang="ro-RO" sz="2400" dirty="0" smtClean="0"/>
              <a:t>Develop a positive attitude towards learning Mathematics.</a:t>
            </a:r>
          </a:p>
          <a:p>
            <a:pPr marL="457200" indent="-457200">
              <a:buAutoNum type="arabicPeriod"/>
            </a:pPr>
            <a:r>
              <a:rPr lang="ro-RO" sz="2400" dirty="0" smtClean="0"/>
              <a:t>Perform mathematical operations with confidence, speed and  accuracy.</a:t>
            </a:r>
          </a:p>
          <a:p>
            <a:pPr marL="457200" indent="-457200">
              <a:buAutoNum type="arabicPeriod"/>
            </a:pPr>
            <a:r>
              <a:rPr lang="ro-RO" sz="2400" dirty="0" smtClean="0"/>
              <a:t>Think and reason precisely, logically and critically in given situations.</a:t>
            </a:r>
            <a:endParaRPr lang="ro-RO" sz="2400" dirty="0"/>
          </a:p>
        </p:txBody>
      </p:sp>
      <p:sp>
        <p:nvSpPr>
          <p:cNvPr id="4" name="Action Button: Home 12">
            <a:hlinkClick r:id="rId2"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348050275"/>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lstStyle/>
          <a:p>
            <a:r>
              <a:rPr lang="ro-RO" dirty="0" smtClean="0"/>
              <a:t>Competences</a:t>
            </a:r>
            <a:endParaRPr lang="ro-RO" dirty="0"/>
          </a:p>
        </p:txBody>
      </p:sp>
      <p:sp>
        <p:nvSpPr>
          <p:cNvPr id="3" name="Content Placeholder 2"/>
          <p:cNvSpPr>
            <a:spLocks noGrp="1"/>
          </p:cNvSpPr>
          <p:nvPr>
            <p:ph idx="1"/>
          </p:nvPr>
        </p:nvSpPr>
        <p:spPr/>
        <p:txBody>
          <a:bodyPr/>
          <a:lstStyle/>
          <a:p>
            <a:pPr marL="0" indent="0">
              <a:buNone/>
            </a:pPr>
            <a:endParaRPr lang="ro-RO" sz="2400" dirty="0" smtClean="0"/>
          </a:p>
          <a:p>
            <a:pPr marL="0" indent="0">
              <a:buNone/>
            </a:pPr>
            <a:endParaRPr lang="ro-RO" dirty="0"/>
          </a:p>
        </p:txBody>
      </p:sp>
      <p:sp>
        <p:nvSpPr>
          <p:cNvPr id="4" name="Action Button: Home 12">
            <a:hlinkClick r:id="rId3"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
        <p:nvSpPr>
          <p:cNvPr id="6" name="TekstniOkvir 5"/>
          <p:cNvSpPr txBox="1"/>
          <p:nvPr/>
        </p:nvSpPr>
        <p:spPr>
          <a:xfrm>
            <a:off x="251520" y="1772816"/>
            <a:ext cx="8640960" cy="3416320"/>
          </a:xfrm>
          <a:prstGeom prst="rect">
            <a:avLst/>
          </a:prstGeom>
          <a:noFill/>
        </p:spPr>
        <p:txBody>
          <a:bodyPr wrap="square" rtlCol="0">
            <a:spAutoFit/>
          </a:bodyPr>
          <a:lstStyle/>
          <a:p>
            <a:pPr marL="457200" indent="-457200">
              <a:buAutoNum type="arabicPeriod"/>
            </a:pPr>
            <a:r>
              <a:rPr lang="hr-HR" sz="2400" dirty="0" err="1" smtClean="0"/>
              <a:t>Thinking</a:t>
            </a:r>
            <a:r>
              <a:rPr lang="hr-HR" sz="2400" dirty="0" smtClean="0"/>
              <a:t> </a:t>
            </a:r>
            <a:r>
              <a:rPr lang="hr-HR" sz="2400" dirty="0" err="1" smtClean="0"/>
              <a:t>mathematically</a:t>
            </a:r>
            <a:r>
              <a:rPr lang="hr-HR" sz="2400" dirty="0" smtClean="0"/>
              <a:t>: </a:t>
            </a:r>
          </a:p>
          <a:p>
            <a:r>
              <a:rPr lang="hr-HR" sz="2400" dirty="0"/>
              <a:t> </a:t>
            </a:r>
            <a:r>
              <a:rPr lang="hr-HR" sz="2400" dirty="0" smtClean="0"/>
              <a:t>      a) </a:t>
            </a:r>
            <a:r>
              <a:rPr lang="hr-HR" sz="2400" dirty="0" err="1" smtClean="0"/>
              <a:t>understanding</a:t>
            </a:r>
            <a:r>
              <a:rPr lang="hr-HR" sz="2400" dirty="0" smtClean="0"/>
              <a:t> </a:t>
            </a:r>
            <a:r>
              <a:rPr lang="hr-HR" sz="2400" dirty="0" err="1" smtClean="0"/>
              <a:t>and</a:t>
            </a:r>
            <a:r>
              <a:rPr lang="hr-HR" sz="2400" dirty="0" smtClean="0"/>
              <a:t> </a:t>
            </a:r>
            <a:r>
              <a:rPr lang="hr-HR" sz="2400" dirty="0" err="1" smtClean="0"/>
              <a:t>handling</a:t>
            </a:r>
            <a:r>
              <a:rPr lang="hr-HR" sz="2400" dirty="0" smtClean="0"/>
              <a:t> </a:t>
            </a:r>
            <a:r>
              <a:rPr lang="hr-HR" sz="2400" dirty="0" err="1" smtClean="0"/>
              <a:t>the</a:t>
            </a:r>
            <a:r>
              <a:rPr lang="hr-HR" sz="2400" dirty="0" smtClean="0"/>
              <a:t> </a:t>
            </a:r>
            <a:r>
              <a:rPr lang="hr-HR" sz="2400" dirty="0" err="1" smtClean="0"/>
              <a:t>scope</a:t>
            </a:r>
            <a:r>
              <a:rPr lang="hr-HR" sz="2400" dirty="0" smtClean="0"/>
              <a:t> </a:t>
            </a:r>
            <a:r>
              <a:rPr lang="hr-HR" sz="2400" dirty="0" err="1" smtClean="0"/>
              <a:t>of</a:t>
            </a:r>
            <a:r>
              <a:rPr lang="hr-HR" sz="2400" dirty="0" smtClean="0"/>
              <a:t> a </a:t>
            </a:r>
            <a:r>
              <a:rPr lang="hr-HR" sz="2400" dirty="0" err="1" smtClean="0"/>
              <a:t>given</a:t>
            </a:r>
            <a:r>
              <a:rPr lang="hr-HR" sz="2400" dirty="0" smtClean="0"/>
              <a:t> </a:t>
            </a:r>
            <a:r>
              <a:rPr lang="hr-HR" sz="2400" dirty="0" err="1" smtClean="0"/>
              <a:t>concept</a:t>
            </a:r>
            <a:endParaRPr lang="hr-HR" sz="2400" dirty="0" smtClean="0"/>
          </a:p>
          <a:p>
            <a:r>
              <a:rPr lang="hr-HR" sz="2400" dirty="0"/>
              <a:t> </a:t>
            </a:r>
            <a:r>
              <a:rPr lang="hr-HR" sz="2400" dirty="0" smtClean="0"/>
              <a:t>      b) </a:t>
            </a:r>
            <a:r>
              <a:rPr lang="hr-HR" sz="2400" dirty="0" err="1" smtClean="0"/>
              <a:t>distinguishing</a:t>
            </a:r>
            <a:r>
              <a:rPr lang="hr-HR" sz="2400" dirty="0" smtClean="0"/>
              <a:t> </a:t>
            </a:r>
            <a:r>
              <a:rPr lang="hr-HR" sz="2400" dirty="0" err="1" smtClean="0"/>
              <a:t>between</a:t>
            </a:r>
            <a:r>
              <a:rPr lang="hr-HR" sz="2400" dirty="0" smtClean="0"/>
              <a:t> </a:t>
            </a:r>
            <a:r>
              <a:rPr lang="hr-HR" sz="2400" dirty="0" err="1" smtClean="0"/>
              <a:t>different</a:t>
            </a:r>
            <a:r>
              <a:rPr lang="hr-HR" sz="2400" dirty="0" smtClean="0"/>
              <a:t> </a:t>
            </a:r>
            <a:r>
              <a:rPr lang="hr-HR" sz="2400" dirty="0" err="1" smtClean="0"/>
              <a:t>kinds</a:t>
            </a:r>
            <a:r>
              <a:rPr lang="hr-HR" sz="2400" dirty="0" smtClean="0"/>
              <a:t> </a:t>
            </a:r>
            <a:r>
              <a:rPr lang="hr-HR" sz="2400" dirty="0" err="1" smtClean="0"/>
              <a:t>of</a:t>
            </a:r>
            <a:r>
              <a:rPr lang="hr-HR" sz="2400" dirty="0" smtClean="0"/>
              <a:t> </a:t>
            </a:r>
            <a:r>
              <a:rPr lang="hr-HR" sz="2400" dirty="0" err="1" smtClean="0"/>
              <a:t>mathematical</a:t>
            </a:r>
            <a:r>
              <a:rPr lang="hr-HR" sz="2400" dirty="0" smtClean="0"/>
              <a:t> </a:t>
            </a:r>
          </a:p>
          <a:p>
            <a:r>
              <a:rPr lang="hr-HR" sz="2400" dirty="0"/>
              <a:t> </a:t>
            </a:r>
            <a:r>
              <a:rPr lang="hr-HR" sz="2400" dirty="0" smtClean="0"/>
              <a:t>          </a:t>
            </a:r>
            <a:r>
              <a:rPr lang="hr-HR" sz="2400" dirty="0" err="1" smtClean="0"/>
              <a:t>statements</a:t>
            </a:r>
            <a:r>
              <a:rPr lang="hr-HR" sz="2400" dirty="0" smtClean="0"/>
              <a:t> </a:t>
            </a:r>
          </a:p>
          <a:p>
            <a:r>
              <a:rPr lang="hr-HR" sz="2400" dirty="0" smtClean="0"/>
              <a:t>2. </a:t>
            </a:r>
            <a:r>
              <a:rPr lang="hr-HR" sz="2400" dirty="0" err="1" smtClean="0"/>
              <a:t>Posing</a:t>
            </a:r>
            <a:r>
              <a:rPr lang="hr-HR" sz="2400" dirty="0" smtClean="0"/>
              <a:t> </a:t>
            </a:r>
            <a:r>
              <a:rPr lang="hr-HR" sz="2400" dirty="0" err="1" smtClean="0"/>
              <a:t>and</a:t>
            </a:r>
            <a:r>
              <a:rPr lang="hr-HR" sz="2400" dirty="0" smtClean="0"/>
              <a:t> </a:t>
            </a:r>
            <a:r>
              <a:rPr lang="hr-HR" sz="2400" dirty="0" err="1" smtClean="0"/>
              <a:t>solving</a:t>
            </a:r>
            <a:r>
              <a:rPr lang="hr-HR" sz="2400" dirty="0" smtClean="0"/>
              <a:t>:</a:t>
            </a:r>
          </a:p>
          <a:p>
            <a:r>
              <a:rPr lang="hr-HR" sz="2400" dirty="0"/>
              <a:t> </a:t>
            </a:r>
            <a:r>
              <a:rPr lang="hr-HR" sz="2400" dirty="0" smtClean="0"/>
              <a:t>      a) </a:t>
            </a:r>
            <a:r>
              <a:rPr lang="hr-HR" sz="2400" dirty="0" err="1" smtClean="0"/>
              <a:t>identifying</a:t>
            </a:r>
            <a:r>
              <a:rPr lang="hr-HR" sz="2400" dirty="0" smtClean="0"/>
              <a:t>, </a:t>
            </a:r>
            <a:r>
              <a:rPr lang="hr-HR" sz="2400" dirty="0" err="1" smtClean="0"/>
              <a:t>posing</a:t>
            </a:r>
            <a:r>
              <a:rPr lang="hr-HR" sz="2400" dirty="0" smtClean="0"/>
              <a:t> </a:t>
            </a:r>
            <a:r>
              <a:rPr lang="hr-HR" sz="2400" dirty="0" err="1" smtClean="0"/>
              <a:t>and</a:t>
            </a:r>
            <a:r>
              <a:rPr lang="hr-HR" sz="2400" dirty="0" smtClean="0"/>
              <a:t> </a:t>
            </a:r>
            <a:r>
              <a:rPr lang="hr-HR" sz="2400" dirty="0" err="1" smtClean="0"/>
              <a:t>specifying</a:t>
            </a:r>
            <a:r>
              <a:rPr lang="hr-HR" sz="2400" dirty="0" smtClean="0"/>
              <a:t> </a:t>
            </a:r>
            <a:r>
              <a:rPr lang="hr-HR" sz="2400" dirty="0" err="1" smtClean="0"/>
              <a:t>different</a:t>
            </a:r>
            <a:r>
              <a:rPr lang="hr-HR" sz="2400" dirty="0" smtClean="0"/>
              <a:t> </a:t>
            </a:r>
            <a:r>
              <a:rPr lang="hr-HR" sz="2400" dirty="0" err="1" smtClean="0"/>
              <a:t>kinds</a:t>
            </a:r>
            <a:r>
              <a:rPr lang="hr-HR" sz="2400" dirty="0" smtClean="0"/>
              <a:t> </a:t>
            </a:r>
            <a:r>
              <a:rPr lang="hr-HR" sz="2400" dirty="0" err="1" smtClean="0"/>
              <a:t>of</a:t>
            </a:r>
            <a:r>
              <a:rPr lang="hr-HR" sz="2400" dirty="0" smtClean="0"/>
              <a:t> </a:t>
            </a:r>
          </a:p>
          <a:p>
            <a:r>
              <a:rPr lang="hr-HR" sz="2400" dirty="0"/>
              <a:t> </a:t>
            </a:r>
            <a:r>
              <a:rPr lang="hr-HR" sz="2400" dirty="0" smtClean="0"/>
              <a:t>          </a:t>
            </a:r>
            <a:r>
              <a:rPr lang="hr-HR" sz="2400" dirty="0" err="1" smtClean="0"/>
              <a:t>mathematical</a:t>
            </a:r>
            <a:r>
              <a:rPr lang="hr-HR" sz="2400" dirty="0" smtClean="0"/>
              <a:t> </a:t>
            </a:r>
            <a:r>
              <a:rPr lang="hr-HR" sz="2400" dirty="0" err="1" smtClean="0"/>
              <a:t>problems</a:t>
            </a:r>
            <a:r>
              <a:rPr lang="hr-HR" sz="2400" dirty="0" smtClean="0"/>
              <a:t>.</a:t>
            </a:r>
          </a:p>
          <a:p>
            <a:r>
              <a:rPr lang="hr-HR" sz="2400" dirty="0"/>
              <a:t> </a:t>
            </a:r>
            <a:r>
              <a:rPr lang="hr-HR" sz="2400" dirty="0" smtClean="0"/>
              <a:t>      b) </a:t>
            </a:r>
            <a:r>
              <a:rPr lang="hr-HR" sz="2400" dirty="0" err="1" smtClean="0"/>
              <a:t>solving</a:t>
            </a:r>
            <a:r>
              <a:rPr lang="hr-HR" sz="2400" dirty="0" smtClean="0"/>
              <a:t> </a:t>
            </a:r>
            <a:r>
              <a:rPr lang="hr-HR" sz="2400" dirty="0" err="1"/>
              <a:t>different</a:t>
            </a:r>
            <a:r>
              <a:rPr lang="hr-HR" sz="2400" dirty="0"/>
              <a:t> </a:t>
            </a:r>
            <a:r>
              <a:rPr lang="hr-HR" sz="2400" dirty="0" err="1"/>
              <a:t>kinds</a:t>
            </a:r>
            <a:r>
              <a:rPr lang="hr-HR" sz="2400" dirty="0"/>
              <a:t> </a:t>
            </a:r>
            <a:r>
              <a:rPr lang="hr-HR" sz="2400" dirty="0" err="1"/>
              <a:t>of</a:t>
            </a:r>
            <a:r>
              <a:rPr lang="hr-HR" sz="2400" dirty="0"/>
              <a:t> </a:t>
            </a:r>
            <a:r>
              <a:rPr lang="hr-HR" sz="2400" dirty="0" err="1" smtClean="0"/>
              <a:t>mathematical</a:t>
            </a:r>
            <a:r>
              <a:rPr lang="hr-HR" sz="2400" dirty="0" smtClean="0"/>
              <a:t> </a:t>
            </a:r>
            <a:r>
              <a:rPr lang="hr-HR" sz="2400" dirty="0" err="1"/>
              <a:t>problems</a:t>
            </a:r>
            <a:r>
              <a:rPr lang="hr-HR" sz="2400" dirty="0"/>
              <a:t>.</a:t>
            </a:r>
          </a:p>
          <a:p>
            <a:endParaRPr lang="hr-HR" sz="2400" dirty="0"/>
          </a:p>
        </p:txBody>
      </p:sp>
    </p:spTree>
    <p:extLst>
      <p:ext uri="{BB962C8B-B14F-4D97-AF65-F5344CB8AC3E}">
        <p14:creationId xmlns:p14="http://schemas.microsoft.com/office/powerpoint/2010/main" val="780840068"/>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a:t>Charles </a:t>
            </a:r>
            <a:r>
              <a:rPr lang="hr-HR" altLang="sr-Latn-RS" dirty="0" err="1"/>
              <a:t>Richter</a:t>
            </a:r>
            <a:endParaRPr lang="hr-HR" dirty="0"/>
          </a:p>
        </p:txBody>
      </p:sp>
      <p:pic>
        <p:nvPicPr>
          <p:cNvPr id="4" name="Picture 6" descr="380px-CharlesRich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28800"/>
            <a:ext cx="286644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Pravokutnik 4"/>
          <p:cNvSpPr/>
          <p:nvPr/>
        </p:nvSpPr>
        <p:spPr>
          <a:xfrm>
            <a:off x="3563888" y="1712723"/>
            <a:ext cx="4572000" cy="4358116"/>
          </a:xfrm>
          <a:prstGeom prst="rect">
            <a:avLst/>
          </a:prstGeom>
        </p:spPr>
        <p:txBody>
          <a:bodyPr>
            <a:spAutoFit/>
          </a:bodyPr>
          <a:lstStyle/>
          <a:p>
            <a:pPr>
              <a:lnSpc>
                <a:spcPct val="90000"/>
              </a:lnSpc>
            </a:pPr>
            <a:r>
              <a:rPr lang="hr-HR" altLang="sr-Latn-RS" sz="2800" dirty="0"/>
              <a:t>Charles F. </a:t>
            </a:r>
            <a:r>
              <a:rPr lang="hr-HR" altLang="sr-Latn-RS" sz="2800" dirty="0" err="1"/>
              <a:t>Richter</a:t>
            </a:r>
            <a:r>
              <a:rPr lang="hr-HR" altLang="sr-Latn-RS" sz="2800" dirty="0"/>
              <a:t> </a:t>
            </a:r>
          </a:p>
          <a:p>
            <a:pPr>
              <a:lnSpc>
                <a:spcPct val="90000"/>
              </a:lnSpc>
            </a:pPr>
            <a:r>
              <a:rPr lang="hr-HR" altLang="sr-Latn-RS" sz="2800" dirty="0"/>
              <a:t>  (1900. – 1984.)</a:t>
            </a:r>
            <a:r>
              <a:rPr lang="en-US" altLang="sr-Latn-RS" sz="2800" dirty="0"/>
              <a:t> </a:t>
            </a:r>
            <a:endParaRPr lang="hr-HR" altLang="sr-Latn-RS" sz="2800" dirty="0"/>
          </a:p>
          <a:p>
            <a:pPr>
              <a:lnSpc>
                <a:spcPct val="90000"/>
              </a:lnSpc>
            </a:pPr>
            <a:r>
              <a:rPr lang="en-US" altLang="sr-Latn-RS" sz="2800" dirty="0"/>
              <a:t>American seismologist and physicist. </a:t>
            </a:r>
            <a:endParaRPr lang="hr-HR" altLang="sr-Latn-RS" sz="2800" dirty="0"/>
          </a:p>
          <a:p>
            <a:pPr>
              <a:lnSpc>
                <a:spcPct val="90000"/>
              </a:lnSpc>
            </a:pPr>
            <a:r>
              <a:rPr lang="en-US" altLang="sr-Latn-RS" sz="2800" dirty="0"/>
              <a:t>Richter is most famous as the creator of the Richter magnitude scale which, quantified the size of earthquakes</a:t>
            </a:r>
            <a:r>
              <a:rPr lang="hr-HR" altLang="sr-Latn-RS" sz="2800" dirty="0"/>
              <a:t>.</a:t>
            </a:r>
          </a:p>
          <a:p>
            <a:pPr>
              <a:lnSpc>
                <a:spcPct val="90000"/>
              </a:lnSpc>
            </a:pPr>
            <a:r>
              <a:rPr lang="en-US" altLang="sr-Latn-RS" sz="2800" dirty="0"/>
              <a:t>The Richter scale was defined in 1935</a:t>
            </a:r>
            <a:r>
              <a:rPr lang="hr-HR" altLang="sr-Latn-RS" sz="2800" dirty="0"/>
              <a:t>.</a:t>
            </a:r>
          </a:p>
        </p:txBody>
      </p:sp>
      <p:sp>
        <p:nvSpPr>
          <p:cNvPr id="6" name="Action Button: Home 12">
            <a:hlinkClick r:id="rId3" action="ppaction://hlinksldjump" highlightClick="1"/>
          </p:cNvPr>
          <p:cNvSpPr/>
          <p:nvPr/>
        </p:nvSpPr>
        <p:spPr>
          <a:xfrm>
            <a:off x="8316416" y="6205600"/>
            <a:ext cx="392772" cy="360040"/>
          </a:xfrm>
          <a:prstGeom prst="actionButtonHom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2596310942"/>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a:t>The</a:t>
            </a:r>
            <a:r>
              <a:rPr lang="hr-HR" b="1" dirty="0"/>
              <a:t> </a:t>
            </a:r>
            <a:r>
              <a:rPr lang="hr-HR" b="1" dirty="0" err="1"/>
              <a:t>Richter</a:t>
            </a:r>
            <a:r>
              <a:rPr lang="hr-HR" b="1" dirty="0"/>
              <a:t> </a:t>
            </a:r>
            <a:r>
              <a:rPr lang="hr-HR" b="1" dirty="0" err="1"/>
              <a:t>Scale</a:t>
            </a:r>
            <a:endParaRPr lang="hr-HR" dirty="0"/>
          </a:p>
        </p:txBody>
      </p:sp>
      <p:sp>
        <p:nvSpPr>
          <p:cNvPr id="3" name="Rezervirano mjesto sadržaja 2"/>
          <p:cNvSpPr>
            <a:spLocks noGrp="1"/>
          </p:cNvSpPr>
          <p:nvPr>
            <p:ph idx="1"/>
          </p:nvPr>
        </p:nvSpPr>
        <p:spPr/>
        <p:txBody>
          <a:bodyPr>
            <a:normAutofit/>
          </a:bodyPr>
          <a:lstStyle/>
          <a:p>
            <a:pPr>
              <a:defRPr/>
            </a:pPr>
            <a:r>
              <a:rPr lang="en-US" sz="2400" dirty="0"/>
              <a:t>There are a number of ways to measure the magnitude of an earthquake. The first widely-used method, the </a:t>
            </a:r>
            <a:r>
              <a:rPr lang="en-US" sz="2400" b="1" dirty="0"/>
              <a:t>Richter scale</a:t>
            </a:r>
            <a:r>
              <a:rPr lang="en-US" sz="2400" dirty="0"/>
              <a:t>, was developed by Charles F. Richter in 193</a:t>
            </a:r>
            <a:r>
              <a:rPr lang="hr-HR" sz="2400" dirty="0"/>
              <a:t>5</a:t>
            </a:r>
            <a:r>
              <a:rPr lang="en-US" sz="2400" dirty="0" smtClean="0"/>
              <a:t>.</a:t>
            </a:r>
            <a:endParaRPr lang="hr-HR" sz="2400" dirty="0"/>
          </a:p>
          <a:p>
            <a:pPr>
              <a:defRPr/>
            </a:pPr>
            <a:r>
              <a:rPr lang="en-US" sz="2400" dirty="0"/>
              <a:t>It used a formula based on </a:t>
            </a:r>
            <a:r>
              <a:rPr lang="en-US" sz="2400" dirty="0" smtClean="0"/>
              <a:t>amplitude</a:t>
            </a:r>
            <a:r>
              <a:rPr lang="hr-HR" sz="2400" dirty="0"/>
              <a:t> </a:t>
            </a:r>
            <a:r>
              <a:rPr lang="hr-HR" sz="2400" dirty="0" smtClean="0"/>
              <a:t> </a:t>
            </a:r>
            <a:r>
              <a:rPr lang="en-US" sz="2400" dirty="0" smtClean="0"/>
              <a:t>of </a:t>
            </a:r>
            <a:r>
              <a:rPr lang="en-US" sz="2400" dirty="0"/>
              <a:t>the largest wave recorded on a specific </a:t>
            </a:r>
            <a:r>
              <a:rPr lang="en-US" sz="2400" dirty="0" smtClean="0"/>
              <a:t>type </a:t>
            </a:r>
            <a:r>
              <a:rPr lang="en-US" sz="2400" dirty="0"/>
              <a:t>of seismometer and the distance </a:t>
            </a:r>
            <a:endParaRPr lang="hr-HR" sz="2400" dirty="0" smtClean="0"/>
          </a:p>
          <a:p>
            <a:pPr marL="0" indent="0">
              <a:buNone/>
              <a:defRPr/>
            </a:pPr>
            <a:r>
              <a:rPr lang="hr-HR" sz="2400" dirty="0"/>
              <a:t> </a:t>
            </a:r>
            <a:r>
              <a:rPr lang="hr-HR" sz="2400" dirty="0" smtClean="0"/>
              <a:t>    </a:t>
            </a:r>
            <a:r>
              <a:rPr lang="en-US" sz="2400" dirty="0" smtClean="0"/>
              <a:t>between </a:t>
            </a:r>
            <a:r>
              <a:rPr lang="en-US" sz="2400" dirty="0"/>
              <a:t>the earthquake and </a:t>
            </a:r>
            <a:r>
              <a:rPr lang="hr-HR" sz="2400" dirty="0" smtClean="0"/>
              <a:t> t</a:t>
            </a:r>
            <a:r>
              <a:rPr lang="en-US" sz="2400" dirty="0" smtClean="0"/>
              <a:t>he seismometer</a:t>
            </a:r>
            <a:r>
              <a:rPr lang="hr-HR" sz="2400" dirty="0" smtClean="0"/>
              <a:t>.</a:t>
            </a:r>
            <a:endParaRPr lang="hr-HR" sz="2400" dirty="0"/>
          </a:p>
        </p:txBody>
      </p:sp>
      <p:pic>
        <p:nvPicPr>
          <p:cNvPr id="4" name="Slika 4" descr="Tracking Tremors: A Brief History of the Richter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43" y="4191195"/>
            <a:ext cx="3846557" cy="264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6407"/>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a:t>The</a:t>
            </a:r>
            <a:r>
              <a:rPr lang="hr-HR" b="1" dirty="0"/>
              <a:t> </a:t>
            </a:r>
            <a:r>
              <a:rPr lang="hr-HR" b="1" dirty="0" err="1"/>
              <a:t>Richter</a:t>
            </a:r>
            <a:r>
              <a:rPr lang="hr-HR" b="1" dirty="0"/>
              <a:t> </a:t>
            </a:r>
            <a:r>
              <a:rPr lang="hr-HR" b="1" dirty="0" err="1"/>
              <a:t>Scale</a:t>
            </a:r>
            <a:endParaRPr lang="hr-HR" dirty="0"/>
          </a:p>
        </p:txBody>
      </p:sp>
      <p:pic>
        <p:nvPicPr>
          <p:cNvPr id="4" name="Rezervirano mjesto sadržaja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148" t="34111" r="52876" b="34131"/>
          <a:stretch>
            <a:fillRect/>
          </a:stretch>
        </p:blipFill>
        <p:spPr bwMode="auto">
          <a:xfrm>
            <a:off x="0" y="1628800"/>
            <a:ext cx="2520280" cy="187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utnik 4"/>
          <p:cNvSpPr/>
          <p:nvPr/>
        </p:nvSpPr>
        <p:spPr>
          <a:xfrm>
            <a:off x="2699792" y="1437949"/>
            <a:ext cx="6264696" cy="2215991"/>
          </a:xfrm>
          <a:prstGeom prst="rect">
            <a:avLst/>
          </a:prstGeom>
        </p:spPr>
        <p:txBody>
          <a:bodyPr wrap="square">
            <a:spAutoFit/>
          </a:bodyPr>
          <a:lstStyle/>
          <a:p>
            <a:pPr>
              <a:spcBef>
                <a:spcPct val="0"/>
              </a:spcBef>
              <a:buClrTx/>
              <a:buFontTx/>
              <a:buNone/>
            </a:pPr>
            <a:endParaRPr lang="hr-HR" altLang="sr-Latn-RS" dirty="0"/>
          </a:p>
          <a:p>
            <a:pPr>
              <a:spcBef>
                <a:spcPct val="0"/>
              </a:spcBef>
              <a:buClrTx/>
              <a:buFontTx/>
              <a:buNone/>
            </a:pPr>
            <a:r>
              <a:rPr lang="hr-HR" altLang="sr-Latn-RS" sz="2400" dirty="0"/>
              <a:t>M</a:t>
            </a:r>
            <a:r>
              <a:rPr lang="en-US" altLang="sr-Latn-RS" sz="2400" dirty="0" err="1"/>
              <a:t>agnitudes</a:t>
            </a:r>
            <a:r>
              <a:rPr lang="en-US" altLang="sr-Latn-RS" sz="2400" dirty="0"/>
              <a:t> are based on a</a:t>
            </a:r>
            <a:r>
              <a:rPr lang="en-US" altLang="sr-Latn-RS" sz="2400" dirty="0">
                <a:hlinkClick r:id="rId3" action="ppaction://hlinksldjump"/>
              </a:rPr>
              <a:t> logarithmic </a:t>
            </a:r>
            <a:r>
              <a:rPr lang="en-US" altLang="sr-Latn-RS" sz="2400" dirty="0"/>
              <a:t>scale (base 10). What this means is that for each whole number you go up on the magnitude scale, the amplitude of the ground motion recorded by a seismograph goes up ten times</a:t>
            </a:r>
            <a:r>
              <a:rPr lang="hr-HR" altLang="sr-Latn-RS" sz="2400" dirty="0"/>
              <a:t>.</a:t>
            </a:r>
          </a:p>
        </p:txBody>
      </p:sp>
      <p:sp>
        <p:nvSpPr>
          <p:cNvPr id="6" name="Pravokutnik 5"/>
          <p:cNvSpPr/>
          <p:nvPr/>
        </p:nvSpPr>
        <p:spPr>
          <a:xfrm>
            <a:off x="234280" y="3738186"/>
            <a:ext cx="8452520" cy="1938992"/>
          </a:xfrm>
          <a:prstGeom prst="rect">
            <a:avLst/>
          </a:prstGeom>
        </p:spPr>
        <p:txBody>
          <a:bodyPr wrap="square">
            <a:spAutoFit/>
          </a:bodyPr>
          <a:lstStyle/>
          <a:p>
            <a:pPr>
              <a:spcBef>
                <a:spcPct val="0"/>
              </a:spcBef>
              <a:buClrTx/>
              <a:buFontTx/>
              <a:buNone/>
            </a:pPr>
            <a:r>
              <a:rPr lang="en-US" altLang="sr-Latn-RS" sz="2400" dirty="0">
                <a:cs typeface="Arial" panose="020B0604020202020204" pitchFamily="34" charset="0"/>
              </a:rPr>
              <a:t>Magnitude scales can be used to describe earthquakes so small that they are expressed in negative numbers. The scale also has no upper limit, so it can describe earthquakes of unimaginable and (so far) </a:t>
            </a:r>
            <a:r>
              <a:rPr lang="hr-HR" altLang="sr-Latn-RS" sz="2400" dirty="0">
                <a:cs typeface="Arial" panose="020B0604020202020204" pitchFamily="34" charset="0"/>
              </a:rPr>
              <a:t>i</a:t>
            </a:r>
            <a:r>
              <a:rPr lang="en-US" altLang="sr-Latn-RS" sz="2400" dirty="0" err="1">
                <a:cs typeface="Arial" panose="020B0604020202020204" pitchFamily="34" charset="0"/>
              </a:rPr>
              <a:t>nexperienced</a:t>
            </a:r>
            <a:r>
              <a:rPr lang="en-US" altLang="sr-Latn-RS" sz="2400" dirty="0">
                <a:cs typeface="Arial" panose="020B0604020202020204" pitchFamily="34" charset="0"/>
              </a:rPr>
              <a:t> intensity, such as magnitude 10.0 and beyond</a:t>
            </a:r>
            <a:r>
              <a:rPr lang="hr-HR" altLang="sr-Latn-RS" sz="2400" dirty="0">
                <a:cs typeface="Arial" panose="020B0604020202020204" pitchFamily="34" charset="0"/>
              </a:rPr>
              <a:t>.</a:t>
            </a:r>
          </a:p>
        </p:txBody>
      </p:sp>
    </p:spTree>
    <p:extLst>
      <p:ext uri="{BB962C8B-B14F-4D97-AF65-F5344CB8AC3E}">
        <p14:creationId xmlns:p14="http://schemas.microsoft.com/office/powerpoint/2010/main" val="2864868184"/>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a:t>The</a:t>
            </a:r>
            <a:r>
              <a:rPr lang="hr-HR" b="1" dirty="0"/>
              <a:t> </a:t>
            </a:r>
            <a:r>
              <a:rPr lang="hr-HR" b="1" dirty="0" err="1"/>
              <a:t>Richter</a:t>
            </a:r>
            <a:r>
              <a:rPr lang="hr-HR" b="1" dirty="0"/>
              <a:t> </a:t>
            </a:r>
            <a:r>
              <a:rPr lang="hr-HR" b="1" dirty="0" err="1"/>
              <a:t>Scale</a:t>
            </a:r>
            <a:endParaRPr lang="hr-HR" dirty="0"/>
          </a:p>
        </p:txBody>
      </p:sp>
      <p:sp>
        <p:nvSpPr>
          <p:cNvPr id="3" name="Rezervirano mjesto sadržaja 2"/>
          <p:cNvSpPr>
            <a:spLocks noGrp="1"/>
          </p:cNvSpPr>
          <p:nvPr>
            <p:ph idx="1"/>
          </p:nvPr>
        </p:nvSpPr>
        <p:spPr/>
        <p:txBody>
          <a:bodyPr>
            <a:normAutofit lnSpcReduction="10000"/>
          </a:bodyPr>
          <a:lstStyle/>
          <a:p>
            <a:pPr>
              <a:spcBef>
                <a:spcPct val="0"/>
              </a:spcBef>
              <a:buClrTx/>
              <a:buFontTx/>
              <a:buNone/>
            </a:pPr>
            <a:r>
              <a:rPr lang="en-US" altLang="sr-Latn-RS" sz="2400" dirty="0" smtClean="0"/>
              <a:t>Here's </a:t>
            </a:r>
            <a:r>
              <a:rPr lang="en-US" altLang="sr-Latn-RS" sz="2400" dirty="0"/>
              <a:t>a </a:t>
            </a:r>
            <a:r>
              <a:rPr lang="en-US" altLang="sr-Latn-RS" sz="2400" dirty="0">
                <a:hlinkClick r:id="rId2" action="ppaction://hlinksldjump"/>
              </a:rPr>
              <a:t>table </a:t>
            </a:r>
            <a:r>
              <a:rPr lang="en-US" altLang="sr-Latn-RS" sz="2400" dirty="0"/>
              <a:t>describing the magnitudes of earthquakes, </a:t>
            </a:r>
            <a:r>
              <a:rPr lang="en-US" altLang="sr-Latn-RS" sz="2400" dirty="0" smtClean="0"/>
              <a:t>their </a:t>
            </a:r>
            <a:endParaRPr lang="hr-HR" altLang="sr-Latn-RS" sz="2400" dirty="0" smtClean="0"/>
          </a:p>
          <a:p>
            <a:pPr>
              <a:spcBef>
                <a:spcPct val="0"/>
              </a:spcBef>
              <a:buClrTx/>
              <a:buFontTx/>
              <a:buNone/>
            </a:pPr>
            <a:r>
              <a:rPr lang="en-US" altLang="sr-Latn-RS" sz="2400" dirty="0" smtClean="0"/>
              <a:t>effects</a:t>
            </a:r>
            <a:r>
              <a:rPr lang="en-US" altLang="sr-Latn-RS" sz="2400" dirty="0"/>
              <a:t>, and the estimated number of those earthquakes that </a:t>
            </a:r>
            <a:endParaRPr lang="hr-HR" altLang="sr-Latn-RS" sz="2400" dirty="0" smtClean="0"/>
          </a:p>
          <a:p>
            <a:pPr>
              <a:spcBef>
                <a:spcPct val="0"/>
              </a:spcBef>
              <a:buClrTx/>
              <a:buFontTx/>
              <a:buNone/>
            </a:pPr>
            <a:r>
              <a:rPr lang="en-US" altLang="sr-Latn-RS" sz="2400" dirty="0" smtClean="0"/>
              <a:t>occur </a:t>
            </a:r>
            <a:r>
              <a:rPr lang="en-US" altLang="sr-Latn-RS" sz="2400" dirty="0"/>
              <a:t>each year</a:t>
            </a:r>
            <a:r>
              <a:rPr lang="en-US" altLang="sr-Latn-RS" sz="2400" dirty="0" smtClean="0"/>
              <a:t>.</a:t>
            </a:r>
            <a:endParaRPr lang="hr-HR" altLang="sr-Latn-RS" sz="2400" dirty="0" smtClean="0"/>
          </a:p>
          <a:p>
            <a:pPr>
              <a:spcBef>
                <a:spcPct val="0"/>
              </a:spcBef>
              <a:buClrTx/>
              <a:buFontTx/>
              <a:buNone/>
            </a:pPr>
            <a:endParaRPr lang="hr-HR" altLang="sr-Latn-RS" sz="2400" dirty="0"/>
          </a:p>
          <a:p>
            <a:pPr>
              <a:spcBef>
                <a:spcPct val="0"/>
              </a:spcBef>
              <a:buClrTx/>
              <a:buFontTx/>
              <a:buNone/>
            </a:pPr>
            <a:endParaRPr lang="hr-HR" altLang="sr-Latn-RS" sz="2400" dirty="0" smtClean="0"/>
          </a:p>
          <a:p>
            <a:pPr>
              <a:spcBef>
                <a:spcPct val="0"/>
              </a:spcBef>
              <a:buClrTx/>
              <a:buFontTx/>
              <a:buNone/>
            </a:pPr>
            <a:endParaRPr lang="hr-HR" altLang="sr-Latn-RS" sz="2400" dirty="0"/>
          </a:p>
          <a:p>
            <a:pPr>
              <a:spcBef>
                <a:spcPct val="0"/>
              </a:spcBef>
              <a:buClrTx/>
              <a:buFontTx/>
              <a:buNone/>
            </a:pPr>
            <a:endParaRPr lang="hr-HR" altLang="sr-Latn-RS" sz="2400" dirty="0" smtClean="0"/>
          </a:p>
          <a:p>
            <a:pPr>
              <a:spcBef>
                <a:spcPct val="0"/>
              </a:spcBef>
              <a:buClrTx/>
              <a:buFontTx/>
              <a:buNone/>
            </a:pPr>
            <a:endParaRPr lang="hr-HR" altLang="sr-Latn-RS" sz="2400" dirty="0"/>
          </a:p>
          <a:p>
            <a:pPr>
              <a:spcBef>
                <a:spcPct val="0"/>
              </a:spcBef>
              <a:buClrTx/>
              <a:buFontTx/>
              <a:buNone/>
            </a:pPr>
            <a:endParaRPr lang="hr-HR" altLang="sr-Latn-RS" sz="2400" dirty="0"/>
          </a:p>
          <a:p>
            <a:pPr marL="0" indent="0">
              <a:buNone/>
            </a:pPr>
            <a:r>
              <a:rPr lang="en-US" sz="2400" dirty="0"/>
              <a:t>When </a:t>
            </a:r>
            <a:r>
              <a:rPr lang="en-US" sz="2400" dirty="0" smtClean="0"/>
              <a:t>an</a:t>
            </a:r>
            <a:r>
              <a:rPr lang="hr-HR" sz="2400" dirty="0" smtClean="0"/>
              <a:t> </a:t>
            </a:r>
            <a:r>
              <a:rPr lang="en-US" sz="2400" dirty="0" smtClean="0"/>
              <a:t>earthquake </a:t>
            </a:r>
            <a:r>
              <a:rPr lang="en-US" sz="2400" dirty="0"/>
              <a:t>is greater than 5 degrees on the Richter scale, it will be reported worldwide, whereas less than 5 degrees earthquake</a:t>
            </a:r>
            <a:r>
              <a:rPr lang="hr-HR" sz="2400" dirty="0"/>
              <a:t>s</a:t>
            </a:r>
            <a:r>
              <a:rPr lang="en-US" sz="2400" dirty="0"/>
              <a:t> are used nationally for monitoring</a:t>
            </a:r>
            <a:endParaRPr lang="hr-HR" sz="2400" dirty="0"/>
          </a:p>
        </p:txBody>
      </p:sp>
      <p:pic>
        <p:nvPicPr>
          <p:cNvPr id="5" name="Slika 2"/>
          <p:cNvPicPr>
            <a:picLocks noChangeAspect="1" noChangeArrowheads="1"/>
          </p:cNvPicPr>
          <p:nvPr/>
        </p:nvPicPr>
        <p:blipFill>
          <a:blip r:embed="rId3" cstate="print">
            <a:extLst>
              <a:ext uri="{28A0092B-C50C-407E-A947-70E740481C1C}">
                <a14:useLocalDpi xmlns:a14="http://schemas.microsoft.com/office/drawing/2010/main" val="0"/>
              </a:ext>
            </a:extLst>
          </a:blip>
          <a:srcRect l="12730" t="1765" r="12534" b="1784"/>
          <a:stretch>
            <a:fillRect/>
          </a:stretch>
        </p:blipFill>
        <p:spPr bwMode="auto">
          <a:xfrm>
            <a:off x="2699792" y="2420888"/>
            <a:ext cx="2948958" cy="216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39649"/>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a:t>The</a:t>
            </a:r>
            <a:r>
              <a:rPr lang="hr-HR" b="1" dirty="0"/>
              <a:t> </a:t>
            </a:r>
            <a:r>
              <a:rPr lang="hr-HR" b="1" dirty="0" err="1"/>
              <a:t>Richter</a:t>
            </a:r>
            <a:r>
              <a:rPr lang="hr-HR" b="1" dirty="0"/>
              <a:t> </a:t>
            </a:r>
            <a:r>
              <a:rPr lang="hr-HR" b="1" dirty="0" err="1"/>
              <a:t>Scale</a:t>
            </a:r>
            <a:endParaRPr lang="hr-HR" dirty="0"/>
          </a:p>
        </p:txBody>
      </p:sp>
      <p:pic>
        <p:nvPicPr>
          <p:cNvPr id="4" name="Picture 2" descr="Richter Scla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628800"/>
            <a:ext cx="752174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027732"/>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805</Words>
  <Application>Microsoft Office PowerPoint</Application>
  <PresentationFormat>Prikaz na zaslonu (4:3)</PresentationFormat>
  <Paragraphs>141</Paragraphs>
  <Slides>21</Slides>
  <Notes>1</Notes>
  <HiddenSlides>0</HiddenSlides>
  <MMClips>0</MMClips>
  <ScaleCrop>false</ScaleCrop>
  <HeadingPairs>
    <vt:vector size="8" baseType="variant">
      <vt:variant>
        <vt:lpstr>Korišteni fontovi</vt:lpstr>
      </vt:variant>
      <vt:variant>
        <vt:i4>3</vt:i4>
      </vt:variant>
      <vt:variant>
        <vt:lpstr>Tema</vt:lpstr>
      </vt:variant>
      <vt:variant>
        <vt:i4>1</vt:i4>
      </vt:variant>
      <vt:variant>
        <vt:lpstr>Uloženi OLE poslužitelji</vt:lpstr>
      </vt:variant>
      <vt:variant>
        <vt:i4>1</vt:i4>
      </vt:variant>
      <vt:variant>
        <vt:lpstr>Naslovi slajdova</vt:lpstr>
      </vt:variant>
      <vt:variant>
        <vt:i4>21</vt:i4>
      </vt:variant>
    </vt:vector>
  </HeadingPairs>
  <TitlesOfParts>
    <vt:vector size="26" baseType="lpstr">
      <vt:lpstr>Arial</vt:lpstr>
      <vt:lpstr>Calibri</vt:lpstr>
      <vt:lpstr>Cambria Math</vt:lpstr>
      <vt:lpstr>Office Theme</vt:lpstr>
      <vt:lpstr>Equation</vt:lpstr>
      <vt:lpstr>What’s the Use of It?</vt:lpstr>
      <vt:lpstr>Table of Contents</vt:lpstr>
      <vt:lpstr>Objectives</vt:lpstr>
      <vt:lpstr>Competences</vt:lpstr>
      <vt:lpstr>Charles Richter</vt:lpstr>
      <vt:lpstr>The Richter Scale</vt:lpstr>
      <vt:lpstr>The Richter Scale</vt:lpstr>
      <vt:lpstr>The Richter Scale</vt:lpstr>
      <vt:lpstr>The Richter Scale</vt:lpstr>
      <vt:lpstr>The Richter Scale</vt:lpstr>
      <vt:lpstr>Example 1</vt:lpstr>
      <vt:lpstr>Example 2</vt:lpstr>
      <vt:lpstr>Example 2</vt:lpstr>
      <vt:lpstr>Example 3</vt:lpstr>
      <vt:lpstr>Example 3</vt:lpstr>
      <vt:lpstr>Example 4</vt:lpstr>
      <vt:lpstr>Example 5</vt:lpstr>
      <vt:lpstr>Tasks</vt:lpstr>
      <vt:lpstr>   Linear Scale, Logarithmic Scale </vt:lpstr>
      <vt:lpstr>Table</vt:lpstr>
      <vt:lpstr>Bibliography/Sources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Use of It?</dc:title>
  <dc:creator>ljiljana jelicic</dc:creator>
  <cp:lastModifiedBy>ljiljana jelicic</cp:lastModifiedBy>
  <cp:revision>31</cp:revision>
  <dcterms:created xsi:type="dcterms:W3CDTF">2015-05-12T07:50:31Z</dcterms:created>
  <dcterms:modified xsi:type="dcterms:W3CDTF">2015-05-21T08:56:29Z</dcterms:modified>
</cp:coreProperties>
</file>