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5"/>
  </p:notesMasterIdLst>
  <p:sldIdLst>
    <p:sldId id="256" r:id="rId2"/>
    <p:sldId id="271" r:id="rId3"/>
    <p:sldId id="274" r:id="rId4"/>
    <p:sldId id="273" r:id="rId5"/>
    <p:sldId id="272" r:id="rId6"/>
    <p:sldId id="270" r:id="rId7"/>
    <p:sldId id="258" r:id="rId8"/>
    <p:sldId id="268" r:id="rId9"/>
    <p:sldId id="277" r:id="rId10"/>
    <p:sldId id="269" r:id="rId11"/>
    <p:sldId id="279" r:id="rId12"/>
    <p:sldId id="278" r:id="rId13"/>
    <p:sldId id="276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1BA3"/>
    <a:srgbClr val="F2D83C"/>
    <a:srgbClr val="081786"/>
    <a:srgbClr val="0A1EB6"/>
    <a:srgbClr val="0C25DA"/>
    <a:srgbClr val="06137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576" autoAdjust="0"/>
    <p:restoredTop sz="86411" autoAdjust="0"/>
  </p:normalViewPr>
  <p:slideViewPr>
    <p:cSldViewPr>
      <p:cViewPr varScale="1">
        <p:scale>
          <a:sx n="48" d="100"/>
          <a:sy n="48" d="100"/>
        </p:scale>
        <p:origin x="-96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DAA39-45E0-4CA0-95BA-54608DED1AF0}" type="datetimeFigureOut">
              <a:rPr lang="sr-Latn-CS" smtClean="0"/>
              <a:pPr/>
              <a:t>11.5.2017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F01D5-8391-4A19-B820-E78B1A9B813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F01D5-8391-4A19-B820-E78B1A9B813A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F01D5-8391-4A19-B820-E78B1A9B813A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42E6C0-B03B-4C95-BE9F-A7A8DCD3FF2A}" type="datetimeFigureOut">
              <a:rPr lang="sr-Latn-CS" smtClean="0"/>
              <a:pPr/>
              <a:t>11.5.2017</a:t>
            </a:fld>
            <a:endParaRPr lang="hr-HR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7461D-C3D8-4A44-85EB-4A3904E9C0A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42E6C0-B03B-4C95-BE9F-A7A8DCD3FF2A}" type="datetimeFigureOut">
              <a:rPr lang="sr-Latn-CS" smtClean="0"/>
              <a:pPr/>
              <a:t>11.5.2017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7461D-C3D8-4A44-85EB-4A3904E9C0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42E6C0-B03B-4C95-BE9F-A7A8DCD3FF2A}" type="datetimeFigureOut">
              <a:rPr lang="sr-Latn-CS" smtClean="0"/>
              <a:pPr/>
              <a:t>11.5.2017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7461D-C3D8-4A44-85EB-4A3904E9C0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42E6C0-B03B-4C95-BE9F-A7A8DCD3FF2A}" type="datetimeFigureOut">
              <a:rPr lang="sr-Latn-CS" smtClean="0"/>
              <a:pPr/>
              <a:t>11.5.2017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7461D-C3D8-4A44-85EB-4A3904E9C0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42E6C0-B03B-4C95-BE9F-A7A8DCD3FF2A}" type="datetimeFigureOut">
              <a:rPr lang="sr-Latn-CS" smtClean="0"/>
              <a:pPr/>
              <a:t>11.5.2017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7461D-C3D8-4A44-85EB-4A3904E9C0A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42E6C0-B03B-4C95-BE9F-A7A8DCD3FF2A}" type="datetimeFigureOut">
              <a:rPr lang="sr-Latn-CS" smtClean="0"/>
              <a:pPr/>
              <a:t>11.5.2017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7461D-C3D8-4A44-85EB-4A3904E9C0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42E6C0-B03B-4C95-BE9F-A7A8DCD3FF2A}" type="datetimeFigureOut">
              <a:rPr lang="sr-Latn-CS" smtClean="0"/>
              <a:pPr/>
              <a:t>11.5.2017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7461D-C3D8-4A44-85EB-4A3904E9C0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42E6C0-B03B-4C95-BE9F-A7A8DCD3FF2A}" type="datetimeFigureOut">
              <a:rPr lang="sr-Latn-CS" smtClean="0"/>
              <a:pPr/>
              <a:t>11.5.2017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7461D-C3D8-4A44-85EB-4A3904E9C0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42E6C0-B03B-4C95-BE9F-A7A8DCD3FF2A}" type="datetimeFigureOut">
              <a:rPr lang="sr-Latn-CS" smtClean="0"/>
              <a:pPr/>
              <a:t>11.5.2017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7461D-C3D8-4A44-85EB-4A3904E9C0A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42E6C0-B03B-4C95-BE9F-A7A8DCD3FF2A}" type="datetimeFigureOut">
              <a:rPr lang="sr-Latn-CS" smtClean="0"/>
              <a:pPr/>
              <a:t>11.5.2017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7461D-C3D8-4A44-85EB-4A3904E9C0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42E6C0-B03B-4C95-BE9F-A7A8DCD3FF2A}" type="datetimeFigureOut">
              <a:rPr lang="sr-Latn-CS" smtClean="0"/>
              <a:pPr/>
              <a:t>11.5.2017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A7461D-C3D8-4A44-85EB-4A3904E9C0A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642E6C0-B03B-4C95-BE9F-A7A8DCD3FF2A}" type="datetimeFigureOut">
              <a:rPr lang="sr-Latn-CS" smtClean="0"/>
              <a:pPr/>
              <a:t>11.5.2017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6A7461D-C3D8-4A44-85EB-4A3904E9C0A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4.png"/><Relationship Id="rId9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ilium.europa.eu/hr/home/" TargetMode="External"/><Relationship Id="rId2" Type="http://schemas.openxmlformats.org/officeDocument/2006/relationships/hyperlink" Target="http://www.europarl.europa.e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0" name="Picture 2" descr="https://scontent-vie1-1.xx.fbcdn.net/v/t34.0-12/16443618_1301145893256893_1082919227_n.png?oh=1e19741e122d05a6cd0ed5ae06014a9c&amp;oe=5898FA6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143248"/>
            <a:ext cx="5743575" cy="314325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28728" y="785794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hr-HR" sz="4400" dirty="0" smtClean="0">
                <a:solidFill>
                  <a:srgbClr val="F2D83C"/>
                </a:solidFill>
                <a:cs typeface="Arial" pitchFamily="34" charset="0"/>
              </a:rPr>
              <a:t>Škola ambasador </a:t>
            </a:r>
            <a:br>
              <a:rPr lang="hr-HR" sz="4400" dirty="0" smtClean="0">
                <a:solidFill>
                  <a:srgbClr val="F2D83C"/>
                </a:solidFill>
                <a:cs typeface="Arial" pitchFamily="34" charset="0"/>
              </a:rPr>
            </a:br>
            <a:r>
              <a:rPr lang="hr-HR" sz="4400" dirty="0" smtClean="0">
                <a:solidFill>
                  <a:srgbClr val="F2D83C"/>
                </a:solidFill>
                <a:cs typeface="Arial" pitchFamily="34" charset="0"/>
              </a:rPr>
              <a:t>Europskoga </a:t>
            </a:r>
            <a:br>
              <a:rPr lang="hr-HR" sz="4400" dirty="0" smtClean="0">
                <a:solidFill>
                  <a:srgbClr val="F2D83C"/>
                </a:solidFill>
                <a:cs typeface="Arial" pitchFamily="34" charset="0"/>
              </a:rPr>
            </a:br>
            <a:r>
              <a:rPr lang="hr-HR" sz="4400" dirty="0" smtClean="0">
                <a:solidFill>
                  <a:srgbClr val="F2D83C"/>
                </a:solidFill>
                <a:cs typeface="Arial" pitchFamily="34" charset="0"/>
              </a:rPr>
              <a:t>parlamenta</a:t>
            </a:r>
            <a:endParaRPr lang="hr-HR" sz="4400" dirty="0">
              <a:solidFill>
                <a:srgbClr val="F2D83C"/>
              </a:solidFill>
              <a:cs typeface="Arial" pitchFamily="34" charset="0"/>
            </a:endParaRPr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>
          <a:xfrm>
            <a:off x="1500166" y="2357430"/>
            <a:ext cx="7406640" cy="1752600"/>
          </a:xfrm>
          <a:noFill/>
        </p:spPr>
        <p:txBody>
          <a:bodyPr>
            <a:normAutofit/>
          </a:bodyPr>
          <a:lstStyle/>
          <a:p>
            <a:pPr algn="ctr"/>
            <a:r>
              <a:rPr lang="hr-HR" sz="3600" spc="50" dirty="0" smtClean="0">
                <a:ln w="1270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3. modul: Donošenje odluka</a:t>
            </a:r>
          </a:p>
          <a:p>
            <a:pPr algn="ctr"/>
            <a:r>
              <a:rPr lang="hr-HR" sz="3600" spc="50" dirty="0" smtClean="0">
                <a:ln w="1270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Institucije Europske unije</a:t>
            </a:r>
          </a:p>
          <a:p>
            <a:pPr algn="ctr"/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1BA3">
            <a:alpha val="9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2D83C"/>
                </a:solidFill>
              </a:rPr>
              <a:t>Europski parlament</a:t>
            </a:r>
            <a:endParaRPr lang="hr-HR" dirty="0">
              <a:solidFill>
                <a:srgbClr val="F2D83C"/>
              </a:solidFill>
            </a:endParaRPr>
          </a:p>
        </p:txBody>
      </p:sp>
      <p:sp>
        <p:nvSpPr>
          <p:cNvPr id="10" name="Rezervirano mjesto sadržaja 9"/>
          <p:cNvSpPr>
            <a:spLocks noGrp="1"/>
          </p:cNvSpPr>
          <p:nvPr>
            <p:ph idx="1"/>
          </p:nvPr>
        </p:nvSpPr>
        <p:spPr>
          <a:xfrm>
            <a:off x="1000100" y="1214422"/>
            <a:ext cx="7498080" cy="1500198"/>
          </a:xfrm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hr-HR" dirty="0" smtClean="0"/>
              <a:t>750 predstavnika i predsjednik</a:t>
            </a:r>
          </a:p>
          <a:p>
            <a:pPr>
              <a:buBlip>
                <a:blip r:embed="rId3"/>
              </a:buBlip>
            </a:pPr>
            <a:r>
              <a:rPr lang="hr-HR" dirty="0" smtClean="0"/>
              <a:t>8 </a:t>
            </a:r>
            <a:r>
              <a:rPr lang="hr-HR" dirty="0" smtClean="0"/>
              <a:t>klubova</a:t>
            </a:r>
          </a:p>
          <a:p>
            <a:pPr>
              <a:buBlip>
                <a:blip r:embed="rId3"/>
              </a:buBlip>
            </a:pPr>
            <a:endParaRPr lang="hr-HR" dirty="0" smtClean="0"/>
          </a:p>
          <a:p>
            <a:pPr>
              <a:buBlip>
                <a:blip r:embed="rId3"/>
              </a:buBlip>
            </a:pPr>
            <a:endParaRPr lang="hr-HR" dirty="0" smtClean="0"/>
          </a:p>
          <a:p>
            <a:pPr>
              <a:buBlip>
                <a:blip r:embed="rId3"/>
              </a:buBlip>
            </a:pPr>
            <a:endParaRPr lang="hr-HR" dirty="0" smtClean="0"/>
          </a:p>
          <a:p>
            <a:pPr>
              <a:buBlip>
                <a:blip r:embed="rId3"/>
              </a:buBlip>
            </a:pPr>
            <a:endParaRPr lang="hr-HR" dirty="0" smtClean="0"/>
          </a:p>
          <a:p>
            <a:pPr>
              <a:buBlip>
                <a:blip r:embed="rId3"/>
              </a:buBlip>
            </a:pPr>
            <a:endParaRPr lang="hr-HR" dirty="0" smtClean="0"/>
          </a:p>
          <a:p>
            <a:pPr>
              <a:buBlip>
                <a:blip r:embed="rId3"/>
              </a:buBlip>
            </a:pPr>
            <a:endParaRPr lang="hr-HR" dirty="0"/>
          </a:p>
        </p:txBody>
      </p:sp>
      <p:sp>
        <p:nvSpPr>
          <p:cNvPr id="6164" name="AutoShape 20" descr="Alliance of Liberals and Democrats for Europ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166" name="AutoShape 22" descr="Slikovni rezultat za al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168" name="AutoShape 24" descr="Slikovni rezultat za al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170" name="AutoShape 26" descr="Slikovni rezultat za al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172" name="AutoShape 28" descr="Slikovni rezultat za al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1BA3">
            <a:alpha val="9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8" name="Picture 14" descr="Slikovni rezultat za European United Left–Nordic Green Lef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3357562"/>
            <a:ext cx="2143140" cy="1601943"/>
          </a:xfrm>
          <a:prstGeom prst="rect">
            <a:avLst/>
          </a:prstGeom>
          <a:noFill/>
        </p:spPr>
      </p:pic>
      <p:sp>
        <p:nvSpPr>
          <p:cNvPr id="9" name="Naslov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2D83C"/>
                </a:solidFill>
              </a:rPr>
              <a:t>Europski parlament</a:t>
            </a:r>
            <a:endParaRPr lang="hr-HR" dirty="0">
              <a:solidFill>
                <a:srgbClr val="F2D83C"/>
              </a:solidFill>
            </a:endParaRPr>
          </a:p>
        </p:txBody>
      </p:sp>
      <p:sp>
        <p:nvSpPr>
          <p:cNvPr id="10" name="Rezervirano mjesto sadržaja 9"/>
          <p:cNvSpPr>
            <a:spLocks noGrp="1"/>
          </p:cNvSpPr>
          <p:nvPr>
            <p:ph idx="1"/>
          </p:nvPr>
        </p:nvSpPr>
        <p:spPr>
          <a:xfrm>
            <a:off x="1000100" y="1214422"/>
            <a:ext cx="7498080" cy="1500198"/>
          </a:xfrm>
        </p:spPr>
        <p:txBody>
          <a:bodyPr>
            <a:normAutofit/>
          </a:bodyPr>
          <a:lstStyle/>
          <a:p>
            <a:pPr>
              <a:buBlip>
                <a:blip r:embed="rId4"/>
              </a:buBlip>
            </a:pPr>
            <a:r>
              <a:rPr lang="hr-HR" dirty="0" smtClean="0"/>
              <a:t>750 predstavnika i predsjednik</a:t>
            </a:r>
          </a:p>
          <a:p>
            <a:pPr>
              <a:buBlip>
                <a:blip r:embed="rId4"/>
              </a:buBlip>
            </a:pPr>
            <a:r>
              <a:rPr lang="hr-HR" dirty="0" smtClean="0"/>
              <a:t>8 klubova  +  nezavisni</a:t>
            </a:r>
            <a:endParaRPr lang="hr-HR" dirty="0" smtClean="0"/>
          </a:p>
          <a:p>
            <a:pPr>
              <a:buBlip>
                <a:blip r:embed="rId4"/>
              </a:buBlip>
            </a:pPr>
            <a:endParaRPr lang="hr-HR" dirty="0" smtClean="0"/>
          </a:p>
          <a:p>
            <a:pPr>
              <a:buBlip>
                <a:blip r:embed="rId4"/>
              </a:buBlip>
            </a:pPr>
            <a:endParaRPr lang="hr-HR" dirty="0" smtClean="0"/>
          </a:p>
          <a:p>
            <a:pPr>
              <a:buBlip>
                <a:blip r:embed="rId4"/>
              </a:buBlip>
            </a:pPr>
            <a:endParaRPr lang="hr-HR" dirty="0" smtClean="0"/>
          </a:p>
          <a:p>
            <a:pPr>
              <a:buBlip>
                <a:blip r:embed="rId4"/>
              </a:buBlip>
            </a:pPr>
            <a:endParaRPr lang="hr-HR" dirty="0" smtClean="0"/>
          </a:p>
          <a:p>
            <a:pPr>
              <a:buBlip>
                <a:blip r:embed="rId4"/>
              </a:buBlip>
            </a:pPr>
            <a:endParaRPr lang="hr-HR" dirty="0" smtClean="0"/>
          </a:p>
          <a:p>
            <a:pPr>
              <a:buBlip>
                <a:blip r:embed="rId4"/>
              </a:buBlip>
            </a:pPr>
            <a:endParaRPr lang="hr-HR" dirty="0"/>
          </a:p>
        </p:txBody>
      </p:sp>
      <p:pic>
        <p:nvPicPr>
          <p:cNvPr id="6146" name="Picture 2" descr="Slikovni rezultat za ep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2285992"/>
            <a:ext cx="2399203" cy="1285884"/>
          </a:xfrm>
          <a:prstGeom prst="rect">
            <a:avLst/>
          </a:prstGeom>
          <a:noFill/>
        </p:spPr>
      </p:pic>
      <p:pic>
        <p:nvPicPr>
          <p:cNvPr id="6150" name="Picture 6" descr="Slikovni rezultat za s&amp;d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14049" y="2500306"/>
            <a:ext cx="3029951" cy="714380"/>
          </a:xfrm>
          <a:prstGeom prst="rect">
            <a:avLst/>
          </a:prstGeom>
          <a:noFill/>
        </p:spPr>
      </p:pic>
      <p:pic>
        <p:nvPicPr>
          <p:cNvPr id="6154" name="Picture 10" descr="Slikovni rezultat za ecr European Conservatives and Reformists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14414" y="3643314"/>
            <a:ext cx="2381250" cy="1143001"/>
          </a:xfrm>
          <a:prstGeom prst="rect">
            <a:avLst/>
          </a:prstGeom>
          <a:noFill/>
        </p:spPr>
      </p:pic>
      <p:pic>
        <p:nvPicPr>
          <p:cNvPr id="6156" name="Picture 12" descr="Slikovni rezultat za The Greens–European Free Allianc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29058" y="4857760"/>
            <a:ext cx="2286016" cy="1828813"/>
          </a:xfrm>
          <a:prstGeom prst="rect">
            <a:avLst/>
          </a:prstGeom>
          <a:noFill/>
        </p:spPr>
      </p:pic>
      <p:pic>
        <p:nvPicPr>
          <p:cNvPr id="6160" name="Picture 16" descr="Slikovni rezultat za Europe of Nations and Freedom en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71538" y="5072074"/>
            <a:ext cx="2286000" cy="1123950"/>
          </a:xfrm>
          <a:prstGeom prst="rect">
            <a:avLst/>
          </a:prstGeom>
          <a:noFill/>
        </p:spPr>
      </p:pic>
      <p:pic>
        <p:nvPicPr>
          <p:cNvPr id="6162" name="Picture 18" descr="Slikovni rezultat za Europe of Freedom and Direct Democracy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786182" y="2428868"/>
            <a:ext cx="2357454" cy="2219634"/>
          </a:xfrm>
          <a:prstGeom prst="rect">
            <a:avLst/>
          </a:prstGeom>
          <a:noFill/>
        </p:spPr>
      </p:pic>
      <p:sp>
        <p:nvSpPr>
          <p:cNvPr id="6164" name="AutoShape 20" descr="Alliance of Liberals and Democrats for Europ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166" name="AutoShape 22" descr="Slikovni rezultat za al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168" name="AutoShape 24" descr="Slikovni rezultat za al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170" name="AutoShape 26" descr="Slikovni rezultat za al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172" name="AutoShape 28" descr="Slikovni rezultat za al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6174" name="Picture 30" descr="Slikovni rezultat za alde alliance of liberals and democrats for europe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143636" y="5072074"/>
            <a:ext cx="2667000" cy="150495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1BA3">
            <a:alpha val="9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2D83C"/>
                </a:solidFill>
              </a:rPr>
              <a:t>Europski parlament</a:t>
            </a:r>
            <a:endParaRPr lang="hr-HR" dirty="0">
              <a:solidFill>
                <a:srgbClr val="F2D83C"/>
              </a:solidFill>
            </a:endParaRPr>
          </a:p>
        </p:txBody>
      </p:sp>
      <p:sp>
        <p:nvSpPr>
          <p:cNvPr id="10" name="Rezervirano mjesto sadržaja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hr-HR" dirty="0" smtClean="0"/>
              <a:t>Na tri lokacije: </a:t>
            </a:r>
            <a:r>
              <a:rPr lang="hr-HR" dirty="0" err="1" smtClean="0"/>
              <a:t>Strasbourg</a:t>
            </a:r>
            <a:r>
              <a:rPr lang="hr-HR" dirty="0" smtClean="0"/>
              <a:t>, Bruxelles, </a:t>
            </a:r>
            <a:r>
              <a:rPr lang="hr-HR" dirty="0" smtClean="0"/>
              <a:t>Luxemburg</a:t>
            </a:r>
            <a:endParaRPr lang="hr-HR" dirty="0" smtClean="0"/>
          </a:p>
          <a:p>
            <a:pPr lvl="1">
              <a:buBlip>
                <a:blip r:embed="rId2"/>
              </a:buBlip>
            </a:pPr>
            <a:r>
              <a:rPr lang="hr-HR" dirty="0" smtClean="0"/>
              <a:t>Odbori </a:t>
            </a:r>
            <a:r>
              <a:rPr lang="hr-HR" dirty="0" smtClean="0"/>
              <a:t>- sastanci o određenim poljima politike</a:t>
            </a:r>
          </a:p>
          <a:p>
            <a:pPr lvl="1">
              <a:buBlip>
                <a:blip r:embed="rId2"/>
              </a:buBlip>
            </a:pPr>
            <a:r>
              <a:rPr lang="hr-HR" dirty="0" smtClean="0"/>
              <a:t>Plenarne sjednice </a:t>
            </a:r>
            <a:r>
              <a:rPr lang="hr-HR" dirty="0" smtClean="0"/>
              <a:t>– svi zastupnici za konačno glasanje</a:t>
            </a:r>
          </a:p>
          <a:p>
            <a:pPr>
              <a:buBlip>
                <a:blip r:embed="rId2"/>
              </a:buBlip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1BA3">
            <a:alpha val="9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zervirano mjesto sadržaja 11"/>
          <p:cNvSpPr>
            <a:spLocks noGrp="1"/>
          </p:cNvSpPr>
          <p:nvPr>
            <p:ph idx="1"/>
          </p:nvPr>
        </p:nvSpPr>
        <p:spPr>
          <a:xfrm>
            <a:off x="1435608" y="214290"/>
            <a:ext cx="7498080" cy="60341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4400" dirty="0" smtClean="0"/>
              <a:t>Hvala na pažnji!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Informirajte se:</a:t>
            </a:r>
          </a:p>
          <a:p>
            <a:pPr>
              <a:buNone/>
            </a:pPr>
            <a:r>
              <a:rPr lang="hr-HR" dirty="0" smtClean="0">
                <a:hlinkClick r:id="rId2"/>
              </a:rPr>
              <a:t>http://www.europarl.europa.eu/</a:t>
            </a:r>
            <a:endParaRPr lang="hr-HR" dirty="0" smtClean="0"/>
          </a:p>
          <a:p>
            <a:pPr>
              <a:buNone/>
            </a:pPr>
            <a:r>
              <a:rPr lang="hr-HR" dirty="0" smtClean="0">
                <a:hlinkClick r:id="rId3"/>
              </a:rPr>
              <a:t>http://www.consilium.europa.eu/hr/home/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Stalak u prizemlju</a:t>
            </a:r>
          </a:p>
          <a:p>
            <a:pPr>
              <a:buNone/>
            </a:pPr>
            <a:r>
              <a:rPr lang="hr-HR" dirty="0" err="1" smtClean="0"/>
              <a:t>Facebook</a:t>
            </a:r>
            <a:r>
              <a:rPr lang="hr-HR" dirty="0" smtClean="0"/>
              <a:t> i </a:t>
            </a:r>
            <a:r>
              <a:rPr lang="hr-HR" dirty="0" err="1" smtClean="0"/>
              <a:t>Twitter</a:t>
            </a:r>
            <a:r>
              <a:rPr lang="hr-HR" dirty="0" smtClean="0"/>
              <a:t> profili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                    </a:t>
            </a:r>
          </a:p>
          <a:p>
            <a:pPr>
              <a:buNone/>
            </a:pPr>
            <a:r>
              <a:rPr lang="hr-HR" dirty="0" smtClean="0"/>
              <a:t>                                        Darija Filipović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1BA3">
            <a:alpha val="9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likovni rezultat za e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74" y="-142924"/>
            <a:ext cx="10475197" cy="7000924"/>
          </a:xfrm>
          <a:prstGeom prst="rect">
            <a:avLst/>
          </a:prstGeom>
          <a:noFill/>
        </p:spPr>
      </p:pic>
      <p:sp>
        <p:nvSpPr>
          <p:cNvPr id="9" name="Naslov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2D83C"/>
                </a:solidFill>
              </a:rPr>
              <a:t>Institucije Europske unije</a:t>
            </a:r>
            <a:endParaRPr lang="hr-HR" dirty="0">
              <a:solidFill>
                <a:srgbClr val="F2D83C"/>
              </a:solidFill>
            </a:endParaRPr>
          </a:p>
        </p:txBody>
      </p:sp>
      <p:sp>
        <p:nvSpPr>
          <p:cNvPr id="10" name="Rezervirano mjesto sadržaja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FF00"/>
              </a:buClr>
              <a:buBlip>
                <a:blip r:embed="rId3"/>
              </a:buBlip>
            </a:pPr>
            <a:r>
              <a:rPr lang="hr-HR" sz="4000" dirty="0" smtClean="0">
                <a:solidFill>
                  <a:schemeClr val="bg1"/>
                </a:solidFill>
              </a:rPr>
              <a:t>Europsko vijeće</a:t>
            </a:r>
          </a:p>
          <a:p>
            <a:pPr>
              <a:buClr>
                <a:srgbClr val="FFFF00"/>
              </a:buClr>
              <a:buBlip>
                <a:blip r:embed="rId3"/>
              </a:buBlip>
            </a:pPr>
            <a:r>
              <a:rPr lang="hr-HR" sz="4000" dirty="0" smtClean="0">
                <a:solidFill>
                  <a:schemeClr val="bg1"/>
                </a:solidFill>
              </a:rPr>
              <a:t>Vijeće Europske unije</a:t>
            </a:r>
          </a:p>
          <a:p>
            <a:pPr>
              <a:buClr>
                <a:srgbClr val="FFFF00"/>
              </a:buClr>
              <a:buBlip>
                <a:blip r:embed="rId3"/>
              </a:buBlip>
            </a:pPr>
            <a:r>
              <a:rPr lang="hr-HR" sz="4000" dirty="0" smtClean="0">
                <a:solidFill>
                  <a:schemeClr val="bg1"/>
                </a:solidFill>
              </a:rPr>
              <a:t>Europska komisija</a:t>
            </a:r>
          </a:p>
          <a:p>
            <a:pPr>
              <a:buClr>
                <a:srgbClr val="FFFF00"/>
              </a:buClr>
              <a:buBlip>
                <a:blip r:embed="rId3"/>
              </a:buBlip>
            </a:pPr>
            <a:r>
              <a:rPr lang="hr-HR" sz="4000" dirty="0" smtClean="0">
                <a:solidFill>
                  <a:schemeClr val="bg1"/>
                </a:solidFill>
              </a:rPr>
              <a:t>Europski parlament</a:t>
            </a:r>
          </a:p>
          <a:p>
            <a:pPr>
              <a:buClr>
                <a:srgbClr val="FFFF00"/>
              </a:buClr>
              <a:buBlip>
                <a:blip r:embed="rId3"/>
              </a:buBlip>
            </a:pPr>
            <a:r>
              <a:rPr lang="hr-HR" sz="4000" dirty="0" smtClean="0">
                <a:solidFill>
                  <a:schemeClr val="bg1"/>
                </a:solidFill>
              </a:rPr>
              <a:t>…</a:t>
            </a:r>
            <a:endParaRPr lang="hr-HR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1BA3">
            <a:alpha val="9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2D83C"/>
                </a:solidFill>
              </a:rPr>
              <a:t>Europsko vijeće</a:t>
            </a:r>
            <a:endParaRPr lang="hr-HR" dirty="0">
              <a:solidFill>
                <a:srgbClr val="F2D83C"/>
              </a:solidFill>
            </a:endParaRPr>
          </a:p>
        </p:txBody>
      </p:sp>
      <p:sp>
        <p:nvSpPr>
          <p:cNvPr id="10" name="Rezervirano mjesto sadržaja 9"/>
          <p:cNvSpPr>
            <a:spLocks noGrp="1"/>
          </p:cNvSpPr>
          <p:nvPr>
            <p:ph idx="1"/>
          </p:nvPr>
        </p:nvSpPr>
        <p:spPr>
          <a:xfrm>
            <a:off x="1000100" y="1643050"/>
            <a:ext cx="8329642" cy="4525963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hr-HR" sz="3600" dirty="0" smtClean="0"/>
              <a:t>Šefovi država ili vlada, predsjednik Europskog vijeća i predsjednik Europske komisije</a:t>
            </a:r>
          </a:p>
          <a:p>
            <a:pPr>
              <a:buBlip>
                <a:blip r:embed="rId2"/>
              </a:buBlip>
            </a:pPr>
            <a:r>
              <a:rPr lang="hr-HR" sz="3600" dirty="0" smtClean="0"/>
              <a:t>Opći po</a:t>
            </a:r>
            <a:r>
              <a:rPr lang="nn-NO" sz="3600" dirty="0" smtClean="0"/>
              <a:t>litič</a:t>
            </a:r>
            <a:r>
              <a:rPr lang="hr-HR" sz="3600" dirty="0" err="1" smtClean="0"/>
              <a:t>ki</a:t>
            </a:r>
            <a:r>
              <a:rPr lang="nn-NO" sz="3600" dirty="0" smtClean="0"/>
              <a:t> smjer i</a:t>
            </a:r>
            <a:r>
              <a:rPr lang="hr-HR" sz="3600" dirty="0" smtClean="0"/>
              <a:t> </a:t>
            </a:r>
            <a:r>
              <a:rPr lang="nn-NO" sz="3600" dirty="0" smtClean="0"/>
              <a:t>prioritet</a:t>
            </a:r>
            <a:r>
              <a:rPr lang="hr-HR" sz="3600" dirty="0" smtClean="0"/>
              <a:t>i EU</a:t>
            </a:r>
            <a:endParaRPr lang="hr-HR" sz="3600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1786">
            <a:alpha val="9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500034" y="500042"/>
            <a:ext cx="3008313" cy="1162050"/>
          </a:xfrm>
        </p:spPr>
        <p:txBody>
          <a:bodyPr>
            <a:normAutofit/>
          </a:bodyPr>
          <a:lstStyle/>
          <a:p>
            <a:r>
              <a:rPr lang="hr-HR" sz="4000" dirty="0" err="1" smtClean="0">
                <a:solidFill>
                  <a:srgbClr val="F2D83C"/>
                </a:solidFill>
              </a:rPr>
              <a:t>Donald</a:t>
            </a:r>
            <a:r>
              <a:rPr lang="hr-HR" sz="4000" dirty="0" smtClean="0">
                <a:solidFill>
                  <a:srgbClr val="F2D83C"/>
                </a:solidFill>
              </a:rPr>
              <a:t> </a:t>
            </a:r>
            <a:r>
              <a:rPr lang="hr-HR" sz="4000" dirty="0" err="1" smtClean="0">
                <a:solidFill>
                  <a:srgbClr val="F2D83C"/>
                </a:solidFill>
              </a:rPr>
              <a:t>Tusk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2"/>
          </p:nvPr>
        </p:nvSpPr>
        <p:spPr>
          <a:xfrm>
            <a:off x="357158" y="1714488"/>
            <a:ext cx="3008313" cy="4691063"/>
          </a:xfrm>
        </p:spPr>
        <p:txBody>
          <a:bodyPr>
            <a:noAutofit/>
          </a:bodyPr>
          <a:lstStyle/>
          <a:p>
            <a:pPr algn="ctr"/>
            <a:r>
              <a:rPr lang="hr-HR" sz="3600" dirty="0" smtClean="0">
                <a:solidFill>
                  <a:srgbClr val="F2D83C"/>
                </a:solidFill>
              </a:rPr>
              <a:t>Predsjednik Europskog vijeća</a:t>
            </a:r>
          </a:p>
          <a:p>
            <a:pPr algn="ctr"/>
            <a:endParaRPr lang="hr-HR" sz="3600" dirty="0"/>
          </a:p>
        </p:txBody>
      </p:sp>
      <p:pic>
        <p:nvPicPr>
          <p:cNvPr id="4" name="Picture 2" descr="Slikovni rezultat za donald tusk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857620" y="1785926"/>
            <a:ext cx="3992563" cy="3992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1BA3">
            <a:alpha val="9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2D83C"/>
                </a:solidFill>
              </a:rPr>
              <a:t>Vijeće Europske unije</a:t>
            </a:r>
            <a:endParaRPr lang="hr-HR" dirty="0">
              <a:solidFill>
                <a:srgbClr val="F2D83C"/>
              </a:solidFill>
            </a:endParaRPr>
          </a:p>
        </p:txBody>
      </p:sp>
      <p:sp>
        <p:nvSpPr>
          <p:cNvPr id="10" name="Rezervirano mjesto sadržaja 9"/>
          <p:cNvSpPr>
            <a:spLocks noGrp="1"/>
          </p:cNvSpPr>
          <p:nvPr>
            <p:ph idx="1"/>
          </p:nvPr>
        </p:nvSpPr>
        <p:spPr>
          <a:xfrm>
            <a:off x="914400" y="1214422"/>
            <a:ext cx="8229600" cy="4525963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hr-HR" sz="3600" dirty="0" smtClean="0"/>
              <a:t>Ministri država članica</a:t>
            </a:r>
          </a:p>
          <a:p>
            <a:pPr>
              <a:buBlip>
                <a:blip r:embed="rId2"/>
              </a:buBlip>
            </a:pPr>
            <a:r>
              <a:rPr lang="pt-BR" sz="3600" dirty="0" smtClean="0"/>
              <a:t>Pregov</a:t>
            </a:r>
            <a:r>
              <a:rPr lang="hr-HR" sz="3600" dirty="0" smtClean="0"/>
              <a:t>ori i donošenje zakona, koordinacija </a:t>
            </a:r>
            <a:r>
              <a:rPr lang="hr-HR" sz="3600" dirty="0" smtClean="0"/>
              <a:t>politike, </a:t>
            </a:r>
            <a:r>
              <a:rPr lang="hr-HR" sz="3600" dirty="0" smtClean="0"/>
              <a:t>međunarodni sporazumi</a:t>
            </a:r>
          </a:p>
          <a:p>
            <a:pPr>
              <a:buBlip>
                <a:blip r:embed="rId2"/>
              </a:buBlip>
            </a:pPr>
            <a:r>
              <a:rPr lang="hr-HR" sz="3600" dirty="0" smtClean="0"/>
              <a:t>Nema predsjednika; ministri država članica </a:t>
            </a:r>
            <a:r>
              <a:rPr lang="hr-HR" sz="3600" dirty="0" smtClean="0"/>
              <a:t>na 6 mjeseci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1BA3">
            <a:alpha val="9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2D83C"/>
                </a:solidFill>
              </a:rPr>
              <a:t>Europska komisija</a:t>
            </a:r>
            <a:endParaRPr lang="hr-HR" dirty="0">
              <a:solidFill>
                <a:srgbClr val="F2D83C"/>
              </a:solidFill>
            </a:endParaRPr>
          </a:p>
        </p:txBody>
      </p:sp>
      <p:sp>
        <p:nvSpPr>
          <p:cNvPr id="10" name="Rezervirano mjesto sadržaja 9"/>
          <p:cNvSpPr>
            <a:spLocks noGrp="1"/>
          </p:cNvSpPr>
          <p:nvPr>
            <p:ph idx="1"/>
          </p:nvPr>
        </p:nvSpPr>
        <p:spPr>
          <a:xfrm>
            <a:off x="1000100" y="1428736"/>
            <a:ext cx="7498080" cy="48006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hr-HR" sz="3600" dirty="0" smtClean="0"/>
              <a:t>28 povjerenika </a:t>
            </a:r>
            <a:r>
              <a:rPr lang="hr-HR" sz="3600" dirty="0" smtClean="0"/>
              <a:t>svake </a:t>
            </a:r>
            <a:r>
              <a:rPr lang="hr-HR" sz="3600" dirty="0" smtClean="0"/>
              <a:t>zemlje članice zajedno s predsjednikom Komisije</a:t>
            </a:r>
          </a:p>
          <a:p>
            <a:pPr>
              <a:buBlip>
                <a:blip r:embed="rId2"/>
              </a:buBlip>
            </a:pPr>
            <a:r>
              <a:rPr lang="hr-HR" sz="3600" dirty="0" smtClean="0"/>
              <a:t>Nadgleda rad </a:t>
            </a:r>
            <a:r>
              <a:rPr lang="hr-HR" sz="3600" dirty="0" smtClean="0"/>
              <a:t>ostalih institucija i predlaže novo zakonodavstvo</a:t>
            </a:r>
          </a:p>
          <a:p>
            <a:pPr>
              <a:buBlip>
                <a:blip r:embed="rId2"/>
              </a:buBlip>
            </a:pPr>
            <a:r>
              <a:rPr lang="hr-HR" sz="3600" dirty="0" smtClean="0"/>
              <a:t>Predsjednika imenuje Parlament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1BA3">
            <a:alpha val="9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err="1" smtClean="0">
                <a:solidFill>
                  <a:srgbClr val="F2D83C"/>
                </a:solidFill>
              </a:rPr>
              <a:t>Jean</a:t>
            </a:r>
            <a:r>
              <a:rPr lang="hr-HR" sz="3600" dirty="0" smtClean="0">
                <a:solidFill>
                  <a:srgbClr val="F2D83C"/>
                </a:solidFill>
              </a:rPr>
              <a:t>-</a:t>
            </a:r>
            <a:r>
              <a:rPr lang="hr-HR" sz="3600" dirty="0" err="1" smtClean="0">
                <a:solidFill>
                  <a:srgbClr val="F2D83C"/>
                </a:solidFill>
              </a:rPr>
              <a:t>Claude</a:t>
            </a:r>
            <a:r>
              <a:rPr lang="hr-HR" sz="3600" dirty="0" smtClean="0">
                <a:solidFill>
                  <a:srgbClr val="F2D83C"/>
                </a:solidFill>
              </a:rPr>
              <a:t> </a:t>
            </a:r>
            <a:r>
              <a:rPr lang="hr-HR" sz="3600" dirty="0" err="1" smtClean="0">
                <a:solidFill>
                  <a:srgbClr val="F2D83C"/>
                </a:solidFill>
              </a:rPr>
              <a:t>Juncker</a:t>
            </a:r>
            <a:endParaRPr lang="hr-HR" sz="3600" dirty="0">
              <a:solidFill>
                <a:srgbClr val="F2D83C"/>
              </a:solidFill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>
          <a:xfrm>
            <a:off x="428596" y="1357298"/>
            <a:ext cx="8153400" cy="7143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3600" dirty="0" smtClean="0">
                <a:solidFill>
                  <a:srgbClr val="F2D83C"/>
                </a:solidFill>
              </a:rPr>
              <a:t>Predsjednik Europske komisije</a:t>
            </a:r>
            <a:endParaRPr lang="hr-HR" sz="3600" dirty="0">
              <a:solidFill>
                <a:srgbClr val="F2D83C"/>
              </a:solidFill>
            </a:endParaRPr>
          </a:p>
        </p:txBody>
      </p:sp>
      <p:pic>
        <p:nvPicPr>
          <p:cNvPr id="44034" name="Picture 2" descr="Slikovni rezultat za jean-claude junck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000240"/>
            <a:ext cx="6782810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1BA3">
            <a:alpha val="9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2D83C"/>
                </a:solidFill>
              </a:rPr>
              <a:t>Europski parlament</a:t>
            </a:r>
            <a:endParaRPr lang="hr-HR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81596"/>
          </a:xfrm>
        </p:spPr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hr-HR" u="sng" dirty="0" smtClean="0"/>
              <a:t>Zakonodavne</a:t>
            </a:r>
          </a:p>
          <a:p>
            <a:pPr lvl="1">
              <a:buBlip>
                <a:blip r:embed="rId2"/>
              </a:buBlip>
            </a:pPr>
            <a:r>
              <a:rPr lang="hr-HR" sz="3200" dirty="0" smtClean="0"/>
              <a:t>N</a:t>
            </a:r>
            <a:r>
              <a:rPr lang="hr-HR" sz="3200" dirty="0" smtClean="0"/>
              <a:t>a </a:t>
            </a:r>
            <a:r>
              <a:rPr lang="hr-HR" sz="3200" dirty="0" smtClean="0"/>
              <a:t>temelju prijedloga Komisije</a:t>
            </a:r>
          </a:p>
          <a:p>
            <a:pPr lvl="1">
              <a:buBlip>
                <a:blip r:embed="rId2"/>
              </a:buBlip>
            </a:pPr>
            <a:r>
              <a:rPr lang="hr-HR" sz="3200" dirty="0" smtClean="0"/>
              <a:t>Odluke o sporazumima i proširenjima</a:t>
            </a:r>
          </a:p>
          <a:p>
            <a:pPr>
              <a:buBlip>
                <a:blip r:embed="rId2"/>
              </a:buBlip>
            </a:pPr>
            <a:r>
              <a:rPr lang="hr-HR" u="sng" dirty="0" smtClean="0"/>
              <a:t>Nadzorne </a:t>
            </a:r>
          </a:p>
          <a:p>
            <a:pPr lvl="1">
              <a:buBlip>
                <a:blip r:embed="rId2"/>
              </a:buBlip>
            </a:pPr>
            <a:r>
              <a:rPr lang="hr-HR" sz="3200" dirty="0" smtClean="0"/>
              <a:t>Izabire predsjednika </a:t>
            </a:r>
            <a:r>
              <a:rPr lang="hr-HR" sz="3200" dirty="0" smtClean="0"/>
              <a:t>Komisije</a:t>
            </a:r>
          </a:p>
          <a:p>
            <a:pPr lvl="1">
              <a:buBlip>
                <a:blip r:embed="rId2"/>
              </a:buBlip>
            </a:pPr>
            <a:r>
              <a:rPr lang="hr-HR" sz="3200" dirty="0" smtClean="0"/>
              <a:t>M</a:t>
            </a:r>
            <a:r>
              <a:rPr lang="hr-HR" sz="3200" dirty="0" smtClean="0"/>
              <a:t>onetarna politika</a:t>
            </a:r>
            <a:endParaRPr lang="hr-HR" sz="3200" dirty="0" smtClean="0"/>
          </a:p>
          <a:p>
            <a:pPr lvl="1">
              <a:buBlip>
                <a:blip r:embed="rId2"/>
              </a:buBlip>
            </a:pPr>
            <a:r>
              <a:rPr lang="hr-HR" sz="3200" dirty="0" smtClean="0"/>
              <a:t>P</a:t>
            </a:r>
            <a:r>
              <a:rPr lang="pl-PL" sz="3200" dirty="0" smtClean="0"/>
              <a:t>redstavke</a:t>
            </a:r>
            <a:r>
              <a:rPr lang="pl-PL" sz="3200" dirty="0" smtClean="0"/>
              <a:t> </a:t>
            </a:r>
            <a:r>
              <a:rPr lang="pl-PL" sz="3200" dirty="0" smtClean="0"/>
              <a:t>građana</a:t>
            </a:r>
            <a:endParaRPr lang="hr-HR" sz="3200" dirty="0" smtClean="0"/>
          </a:p>
          <a:p>
            <a:pPr>
              <a:buBlip>
                <a:blip r:embed="rId2"/>
              </a:buBlip>
            </a:pPr>
            <a:r>
              <a:rPr lang="hr-HR" u="sng" dirty="0" smtClean="0"/>
              <a:t>Proračunske</a:t>
            </a:r>
          </a:p>
          <a:p>
            <a:pPr lvl="1">
              <a:buBlip>
                <a:blip r:embed="rId2"/>
              </a:buBlip>
            </a:pPr>
            <a:r>
              <a:rPr lang="hr-HR" sz="3200" dirty="0" smtClean="0"/>
              <a:t>S  Vijećem </a:t>
            </a:r>
            <a:r>
              <a:rPr lang="hr-HR" sz="3200" dirty="0" smtClean="0"/>
              <a:t>odlučuje proračun</a:t>
            </a:r>
            <a:endParaRPr lang="hr-HR" sz="3200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1BA3">
            <a:alpha val="9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>
                <a:solidFill>
                  <a:srgbClr val="F2D83C"/>
                </a:solidFill>
              </a:rPr>
              <a:t>Antonio </a:t>
            </a:r>
            <a:br>
              <a:rPr lang="hr-HR" sz="3600" dirty="0" smtClean="0">
                <a:solidFill>
                  <a:srgbClr val="F2D83C"/>
                </a:solidFill>
              </a:rPr>
            </a:br>
            <a:r>
              <a:rPr lang="hr-HR" sz="3600" dirty="0" smtClean="0">
                <a:solidFill>
                  <a:srgbClr val="F2D83C"/>
                </a:solidFill>
              </a:rPr>
              <a:t>Tajani</a:t>
            </a:r>
            <a:endParaRPr lang="hr-HR" sz="3600" dirty="0">
              <a:solidFill>
                <a:srgbClr val="F2D83C"/>
              </a:solidFill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>
          <a:xfrm>
            <a:off x="428596" y="1357298"/>
            <a:ext cx="3071834" cy="38576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sz="3600" dirty="0" smtClean="0">
                <a:solidFill>
                  <a:srgbClr val="F2D83C"/>
                </a:solidFill>
              </a:rPr>
              <a:t>Predsjednik</a:t>
            </a:r>
          </a:p>
          <a:p>
            <a:pPr algn="ctr">
              <a:buNone/>
            </a:pPr>
            <a:r>
              <a:rPr lang="hr-HR" sz="3600" dirty="0" smtClean="0">
                <a:solidFill>
                  <a:srgbClr val="F2D83C"/>
                </a:solidFill>
              </a:rPr>
              <a:t> Europskog </a:t>
            </a:r>
          </a:p>
          <a:p>
            <a:pPr algn="ctr">
              <a:buNone/>
            </a:pPr>
            <a:r>
              <a:rPr lang="hr-HR" sz="3600" dirty="0" smtClean="0">
                <a:solidFill>
                  <a:srgbClr val="F2D83C"/>
                </a:solidFill>
              </a:rPr>
              <a:t>parlamenta</a:t>
            </a:r>
            <a:endParaRPr lang="hr-HR" sz="3600" dirty="0">
              <a:solidFill>
                <a:srgbClr val="F2D83C"/>
              </a:solidFill>
            </a:endParaRPr>
          </a:p>
        </p:txBody>
      </p:sp>
      <p:pic>
        <p:nvPicPr>
          <p:cNvPr id="6" name="Picture 8" descr="Slikovni rezultat za antonio taja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57166"/>
            <a:ext cx="5033387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Prilagođeno 24">
      <a:dk1>
        <a:srgbClr val="0D2429"/>
      </a:dk1>
      <a:lt1>
        <a:sysClr val="window" lastClr="FFFFFF"/>
      </a:lt1>
      <a:dk2>
        <a:srgbClr val="C58C00"/>
      </a:dk2>
      <a:lt2>
        <a:srgbClr val="1B4853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554509"/>
      </a:accent5>
      <a:accent6>
        <a:srgbClr val="002060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471</TotalTime>
  <Words>202</Words>
  <Application>Microsoft Office PowerPoint</Application>
  <PresentationFormat>Prikaz na zaslonu (4:3)</PresentationFormat>
  <Paragraphs>68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Solsticij</vt:lpstr>
      <vt:lpstr>Škola ambasador  Europskoga  parlamenta</vt:lpstr>
      <vt:lpstr>Institucije Europske unije</vt:lpstr>
      <vt:lpstr>Europsko vijeće</vt:lpstr>
      <vt:lpstr>Donald Tusk </vt:lpstr>
      <vt:lpstr>Vijeće Europske unije</vt:lpstr>
      <vt:lpstr>Europska komisija</vt:lpstr>
      <vt:lpstr>Jean-Claude Juncker</vt:lpstr>
      <vt:lpstr>Europski parlament</vt:lpstr>
      <vt:lpstr>Antonio  Tajani</vt:lpstr>
      <vt:lpstr>Europski parlament</vt:lpstr>
      <vt:lpstr>Europski parlament</vt:lpstr>
      <vt:lpstr>Europski parlament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Školi ambasadori Europskog parlamenta</dc:title>
  <dc:creator>Opuzen- sgh</dc:creator>
  <cp:lastModifiedBy>Opuzen- sgh</cp:lastModifiedBy>
  <cp:revision>57</cp:revision>
  <dcterms:created xsi:type="dcterms:W3CDTF">2017-01-29T11:00:10Z</dcterms:created>
  <dcterms:modified xsi:type="dcterms:W3CDTF">2017-05-11T14:38:34Z</dcterms:modified>
</cp:coreProperties>
</file>